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</p:sldIdLst>
  <p:sldSz cy="5143500" cx="9144000"/>
  <p:notesSz cx="6858000" cy="9144000"/>
  <p:embeddedFontLst>
    <p:embeddedFont>
      <p:font typeface="Roboto"/>
      <p:regular r:id="rId185"/>
      <p:bold r:id="rId186"/>
      <p:italic r:id="rId187"/>
      <p:boldItalic r:id="rId188"/>
    </p:embeddedFont>
    <p:embeddedFont>
      <p:font typeface="Montserrat"/>
      <p:regular r:id="rId189"/>
      <p:bold r:id="rId190"/>
      <p:italic r:id="rId191"/>
      <p:boldItalic r:id="rId192"/>
    </p:embeddedFont>
    <p:embeddedFont>
      <p:font typeface="Montserrat Black"/>
      <p:bold r:id="rId193"/>
      <p:boldItalic r:id="rId194"/>
    </p:embeddedFont>
    <p:embeddedFont>
      <p:font typeface="Caveat Medium"/>
      <p:regular r:id="rId195"/>
      <p:bold r:id="rId196"/>
    </p:embeddedFont>
    <p:embeddedFont>
      <p:font typeface="Helvetica Neue"/>
      <p:regular r:id="rId197"/>
      <p:bold r:id="rId198"/>
      <p:italic r:id="rId199"/>
      <p:boldItalic r:id="rId200"/>
    </p:embeddedFont>
    <p:embeddedFont>
      <p:font typeface="Montserrat ExtraBold"/>
      <p:bold r:id="rId201"/>
      <p:boldItalic r:id="rId202"/>
    </p:embeddedFont>
    <p:embeddedFont>
      <p:font typeface="Shadows Into Light"/>
      <p:regular r:id="rId2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font" Target="fonts/Montserrat-bold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font" Target="fonts/MontserratBlack-boldItalic.fntdata"/><Relationship Id="rId43" Type="http://schemas.openxmlformats.org/officeDocument/2006/relationships/slide" Target="slides/slide38.xml"/><Relationship Id="rId193" Type="http://schemas.openxmlformats.org/officeDocument/2006/relationships/font" Target="fonts/MontserratBlack-bold.fntdata"/><Relationship Id="rId46" Type="http://schemas.openxmlformats.org/officeDocument/2006/relationships/slide" Target="slides/slide41.xml"/><Relationship Id="rId192" Type="http://schemas.openxmlformats.org/officeDocument/2006/relationships/font" Target="fonts/Montserrat-boldItalic.fntdata"/><Relationship Id="rId45" Type="http://schemas.openxmlformats.org/officeDocument/2006/relationships/slide" Target="slides/slide40.xml"/><Relationship Id="rId191" Type="http://schemas.openxmlformats.org/officeDocument/2006/relationships/font" Target="fonts/Montserrat-italic.fntdata"/><Relationship Id="rId48" Type="http://schemas.openxmlformats.org/officeDocument/2006/relationships/slide" Target="slides/slide43.xml"/><Relationship Id="rId187" Type="http://schemas.openxmlformats.org/officeDocument/2006/relationships/font" Target="fonts/Roboto-italic.fntdata"/><Relationship Id="rId47" Type="http://schemas.openxmlformats.org/officeDocument/2006/relationships/slide" Target="slides/slide42.xml"/><Relationship Id="rId186" Type="http://schemas.openxmlformats.org/officeDocument/2006/relationships/font" Target="fonts/Roboto-bold.fntdata"/><Relationship Id="rId185" Type="http://schemas.openxmlformats.org/officeDocument/2006/relationships/font" Target="fonts/Roboto-regular.fntdata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font" Target="fonts/Montserrat-regular.fntdata"/><Relationship Id="rId188" Type="http://schemas.openxmlformats.org/officeDocument/2006/relationships/font" Target="fonts/Roboto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font" Target="fonts/HelveticaNeue-bold.fntdata"/><Relationship Id="rId14" Type="http://schemas.openxmlformats.org/officeDocument/2006/relationships/slide" Target="slides/slide9.xml"/><Relationship Id="rId197" Type="http://schemas.openxmlformats.org/officeDocument/2006/relationships/font" Target="fonts/HelveticaNeue-regular.fntdata"/><Relationship Id="rId17" Type="http://schemas.openxmlformats.org/officeDocument/2006/relationships/slide" Target="slides/slide12.xml"/><Relationship Id="rId196" Type="http://schemas.openxmlformats.org/officeDocument/2006/relationships/font" Target="fonts/CaveatMedium-bold.fntdata"/><Relationship Id="rId16" Type="http://schemas.openxmlformats.org/officeDocument/2006/relationships/slide" Target="slides/slide11.xml"/><Relationship Id="rId195" Type="http://schemas.openxmlformats.org/officeDocument/2006/relationships/font" Target="fonts/Caveat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font" Target="fonts/HelveticaNeue-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3" Type="http://schemas.openxmlformats.org/officeDocument/2006/relationships/font" Target="fonts/ShadowsIntoLight-regular.fntdata"/><Relationship Id="rId202" Type="http://schemas.openxmlformats.org/officeDocument/2006/relationships/font" Target="fonts/MontserratExtraBold-boldItalic.fntdata"/><Relationship Id="rId201" Type="http://schemas.openxmlformats.org/officeDocument/2006/relationships/font" Target="fonts/MontserratExtraBold-bold.fntdata"/><Relationship Id="rId200" Type="http://schemas.openxmlformats.org/officeDocument/2006/relationships/font" Target="fonts/HelveticaNeue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de46893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de46893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7e750637a70f0ed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g37e750637a70f0ed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37e750637a70f0ed_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9" name="Google Shape;1199;g37e750637a70f0ed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7e750637a70f0ed_2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g37e750637a70f0ed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37e750637a70f0ed_3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6" name="Google Shape;1216;g37e750637a70f0ed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7e750637a70f0ed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6" name="Google Shape;1246;g37e750637a70f0ed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7e750637a70f0ed_3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7" name="Google Shape;1257;g37e750637a70f0ed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7e750637a70f0ed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8" name="Google Shape;1268;g37e750637a70f0ed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37e750637a70f0ed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9" name="Google Shape;1279;g37e750637a70f0ed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37e750637a70f0ed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0" name="Google Shape;1290;g37e750637a70f0ed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37e750637a70f0ed_4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1" name="Google Shape;1301;g37e750637a70f0ed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de46893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de46893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37e750637a70f0ed_4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2" name="Google Shape;1312;g37e750637a70f0ed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352fc45eb5_0_4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6" name="Google Shape;1326;g1352fc45eb5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11a14bdb540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2" name="Google Shape;1332;g11a14bdb54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7e750637a70f0ed_4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3" name="Google Shape;1343;g37e750637a70f0ed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37e750637a70f0ed_5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4" name="Google Shape;1354;g37e750637a70f0ed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7e750637a70f0ed_5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4" name="Google Shape;1364;g37e750637a70f0ed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37e750637a70f0ed_5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4" name="Google Shape;1374;g37e750637a70f0ed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37e750637a70f0ed_5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5" name="Google Shape;1385;g37e750637a70f0ed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37e750637a70f0ed_5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6" name="Google Shape;1396;g37e750637a70f0ed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a14bdb540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2" name="Google Shape;1402;g11a14bdb54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de468931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de468931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37e750637a70f0ed_5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3" name="Google Shape;1413;g37e750637a70f0ed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37e750637a70f0ed_5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3" name="Google Shape;1423;g37e750637a70f0ed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37e750637a70f0ed_5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3" name="Google Shape;1433;g37e750637a70f0ed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7e750637a70f0ed_6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5" name="Google Shape;1445;g37e750637a70f0ed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37e750637a70f0ed_6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1" name="Google Shape;1451;g37e750637a70f0ed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1a14bdb540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3" name="Google Shape;1463;g11a14bdb54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37e750637a70f0ed_6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4" name="Google Shape;1484;g37e750637a70f0ed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37e750637a70f0ed_6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5" name="Google Shape;1505;g37e750637a70f0ed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37e750637a70f0ed_7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5" name="Google Shape;1515;g37e750637a70f0ed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37e750637a70f0ed_7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7" name="Google Shape;1527;g37e750637a70f0ed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de468931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de468931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37e750637a70f0ed_7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8" name="Google Shape;1538;g37e750637a70f0ed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37e750637a70f0ed_7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9" name="Google Shape;1549;g37e750637a70f0ed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37e750637a70f0ed_7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0" name="Google Shape;1560;g37e750637a70f0ed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37e750637a70f0ed_8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3" name="Google Shape;1573;g37e750637a70f0ed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37e750637a70f0ed_7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9" name="Google Shape;1579;g37e750637a70f0ed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37e750637a70f0ed_8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0" name="Google Shape;1590;g37e750637a70f0ed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37e750637a70f0ed_8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1" name="Google Shape;1601;g37e750637a70f0ed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37e750637a70f0ed_8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2" name="Google Shape;1612;g37e750637a70f0ed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37e750637a70f0ed_8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4" name="Google Shape;1624;g37e750637a70f0ed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37e750637a70f0ed_9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5" name="Google Shape;1635;g37e750637a70f0ed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de468931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de468931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37e750637a70f0ed_9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1" name="Google Shape;1641;g37e750637a70f0ed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7e750637a70f0ed_10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1" name="Google Shape;1651;g37e750637a70f0ed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37e750637a70f0ed_10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2" name="Google Shape;1662;g37e750637a70f0ed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3358c9bb2f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4" name="Google Shape;1674;g13358c9bb2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13358c9bb2f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5" name="Google Shape;1685;g13358c9bb2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13358c9bb2f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0" name="Google Shape;1700;g13358c9bb2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13358c9bb2f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5" name="Google Shape;1715;g13358c9bb2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13358c9bb2f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1" name="Google Shape;1721;g13358c9bb2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13358c9bb2f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8" name="Google Shape;1738;g13358c9bb2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3358c9bb2f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4" name="Google Shape;1754;g13358c9bb2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de468931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de468931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13358c9bb2f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6" name="Google Shape;1766;g13358c9bb2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13358c9bb2f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7" name="Google Shape;1777;g13358c9bb2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13358c9bb2f_0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8" name="Google Shape;1788;g13358c9bb2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13358c9bb2f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9" name="Google Shape;1799;g13358c9bb2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13358c9bb2f_0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0" name="Google Shape;1810;g13358c9bb2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13358c9bb2f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4" name="Google Shape;1824;g13358c9bb2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13358c9bb2f_0_3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0" name="Google Shape;1830;g13358c9bb2f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13358c9bb2f_0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6" name="Google Shape;1836;g13358c9bb2f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3358c9bb2f_0_2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2" name="Google Shape;1862;g13358c9bb2f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13358c9bb2f_0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2" name="Google Shape;1872;g13358c9bb2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de468931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de468931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13358c9bb2f_0_3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3" name="Google Shape;1883;g13358c9bb2f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3358c9bb2f_0_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7" name="Google Shape;1897;g13358c9bb2f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13358c9bb2f_0_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9" name="Google Shape;1909;g13358c9bb2f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13358c9bb2f_0_3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9" name="Google Shape;1919;g13358c9bb2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13358c9bb2f_0_3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4" name="Google Shape;1934;g13358c9bb2f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13358c9bb2f_0_3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0" name="Google Shape;1940;g13358c9bb2f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13358c9bb2f_0_4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0" name="Google Shape;1950;g13358c9bb2f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13358c9bb2f_0_2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0" name="Google Shape;1960;g13358c9bb2f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13358c9bb2f_0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0" name="Google Shape;1970;g13358c9bb2f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13358c9bb2f_0_4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1" name="Google Shape;1981;g13358c9bb2f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de468931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de468931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13358c9bb2f_0_3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7" name="Google Shape;1987;g13358c9bb2f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13358c9bb2f_0_4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7" name="Google Shape;1997;g13358c9bb2f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13358c9bb2f_0_4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7" name="Google Shape;2007;g13358c9bb2f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13358c9bb2f_0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7" name="Google Shape;2017;g13358c9bb2f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13358c9bb2f_0_4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7" name="Google Shape;2027;g13358c9bb2f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13358c9bb2f_0_4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7" name="Google Shape;2037;g13358c9bb2f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13358c9bb2f_0_2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7" name="Google Shape;2047;g13358c9bb2f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13358c9bb2f_0_3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7" name="Google Shape;2057;g13358c9bb2f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13358c9bb2f_0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7" name="Google Shape;2067;g13358c9bb2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136f654bd15_0_9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7" name="Google Shape;2077;g136f654bd15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de4689310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fde4689310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de468931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de468931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de468931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de468931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de468931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de468931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de468931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de468931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de468931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de468931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de468931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de468931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de468931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fde468931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de468931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fde468931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de468931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de468931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de468931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de468931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de468931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fde468931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de468931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de468931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de468931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de468931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de468931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de468931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de468931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de468931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de468931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de468931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de468931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de468931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de4689310_0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fde4689310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52fc45eb5_0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1352fc45eb5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311e54b2a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4311e54b2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4224867956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1422486795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de4689310_0_3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fde4689310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422486795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142248679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52fc45eb5_0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1352fc45eb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52fc45eb5_0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352fc45eb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52fc45eb5_0_3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1352fc45eb5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352fc45eb5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1352fc45eb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352fc45eb5_0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1352fc45eb5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a24d1e202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11a24d1e20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352fc45eb5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1352fc45eb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52fc45eb5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1352fc45eb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de4689310_0_3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fde468931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352fc45eb5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1352fc45eb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352fc45eb5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1352fc45eb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352fc45eb5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1352fc45eb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352fc45eb5_0_3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1352fc45eb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52fc45eb5_0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1352fc45eb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52fc45eb5_0_2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1352fc45eb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352fc45eb5_0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1352fc45eb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352fc45eb5_0_2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1352fc45eb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352fc45eb5_0_3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1352fc45eb5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352fc45eb5_0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1352fc45eb5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311e54b2a_0_5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4311e54b2a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352fc45eb5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1352fc45eb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352fc45eb5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1352fc45eb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352fc45eb5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1352fc45eb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352fc45eb5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1352fc45eb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352fc45eb5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g1352fc45eb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352fc45eb5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1352fc45eb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352fc45eb5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g1352fc45eb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352fc45eb5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1352fc45eb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1a24d1e20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11a24d1e2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352fc45eb5_0_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1352fc45eb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6f654bd15_0_8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36f654bd15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352fc45eb5_0_4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1352fc45eb5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352fc45eb5_0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g1352fc45eb5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352fc45eb5_0_4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g1352fc45eb5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352fc45eb5_0_4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g1352fc45eb5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352fc45eb5_0_4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g1352fc45eb5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352fc45eb5_0_3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g1352fc45eb5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352fc45eb5_0_4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g1352fc45eb5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352fc45eb5_0_4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g1352fc45eb5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352fc45eb5_0_4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7" name="Google Shape;927;g1352fc45eb5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352fc45eb5_0_5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g1352fc45eb5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de4689310_0_3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fde4689310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1a14bdb540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5" name="Google Shape;945;g11a14bdb54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1a24d1e202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g11a24d1e2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7e750637a70f0ed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g37e750637a70f0e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352fc45eb5_0_5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g1352fc45eb5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352fc45eb5_0_5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1" name="Google Shape;991;g1352fc45eb5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352fc45eb5_0_5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3" name="Google Shape;1003;g1352fc45eb5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352fc45eb5_0_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1" name="Google Shape;1021;g1352fc45eb5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352fc45eb5_0_6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3" name="Google Shape;1033;g1352fc45eb5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7e750637a70f0ed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g37e750637a70f0ed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7e750637a70f0ed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8" name="Google Shape;1058;g37e750637a70f0ed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de46893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de46893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7e750637a70f0ed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g37e750637a70f0ed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7e750637a70f0ed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6" name="Google Shape;1076;g37e750637a70f0ed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7e750637a70f0ed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g37e750637a70f0ed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7e750637a70f0ed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2" name="Google Shape;1102;g37e750637a70f0ed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7e750637a70f0ed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g37e750637a70f0ed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7e750637a70f0ed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0" name="Google Shape;1120;g37e750637a70f0ed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7e750637a70f0ed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2" name="Google Shape;1132;g37e750637a70f0ed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7e750637a70f0ed_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3" name="Google Shape;1143;g37e750637a70f0ed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7e750637a70f0ed_2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g37e750637a70f0ed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7e750637a70f0ed_3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2" name="Google Shape;1182;g37e750637a70f0ed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.png"/><Relationship Id="rId4" Type="http://schemas.openxmlformats.org/officeDocument/2006/relationships/image" Target="../media/image89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.png"/><Relationship Id="rId4" Type="http://schemas.openxmlformats.org/officeDocument/2006/relationships/image" Target="../media/image9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6.png"/><Relationship Id="rId4" Type="http://schemas.openxmlformats.org/officeDocument/2006/relationships/image" Target="../media/image8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.png"/><Relationship Id="rId4" Type="http://schemas.openxmlformats.org/officeDocument/2006/relationships/image" Target="../media/image8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6.png"/><Relationship Id="rId4" Type="http://schemas.openxmlformats.org/officeDocument/2006/relationships/image" Target="../media/image8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institutodeengenharia.org.br/site/2018/10/29/a-historia-da-inteligencia-artificial/" TargetMode="External"/><Relationship Id="rId4" Type="http://schemas.openxmlformats.org/officeDocument/2006/relationships/hyperlink" Target="https://venturebeat.com/2021/08/04/idc-ai-spending-will-reach-342b-in-2021/#:~:text=For%202021%2C%20AI%20services%20are,over%20the%20next%20five%20years.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.png"/><Relationship Id="rId4" Type="http://schemas.openxmlformats.org/officeDocument/2006/relationships/image" Target="../media/image8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6.png"/><Relationship Id="rId4" Type="http://schemas.openxmlformats.org/officeDocument/2006/relationships/image" Target="../media/image9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6.png"/><Relationship Id="rId4" Type="http://schemas.openxmlformats.org/officeDocument/2006/relationships/image" Target="../media/image7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6.png"/><Relationship Id="rId4" Type="http://schemas.openxmlformats.org/officeDocument/2006/relationships/image" Target="../media/image8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6.png"/><Relationship Id="rId4" Type="http://schemas.openxmlformats.org/officeDocument/2006/relationships/image" Target="../media/image81.png"/><Relationship Id="rId5" Type="http://schemas.openxmlformats.org/officeDocument/2006/relationships/image" Target="../media/image9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6.png"/><Relationship Id="rId4" Type="http://schemas.openxmlformats.org/officeDocument/2006/relationships/image" Target="../media/image95.png"/><Relationship Id="rId5" Type="http://schemas.openxmlformats.org/officeDocument/2006/relationships/image" Target="../media/image8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6.png"/><Relationship Id="rId4" Type="http://schemas.openxmlformats.org/officeDocument/2006/relationships/image" Target="../media/image95.png"/><Relationship Id="rId5" Type="http://schemas.openxmlformats.org/officeDocument/2006/relationships/image" Target="../media/image8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6.png"/><Relationship Id="rId4" Type="http://schemas.openxmlformats.org/officeDocument/2006/relationships/image" Target="../media/image9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6.png"/><Relationship Id="rId4" Type="http://schemas.openxmlformats.org/officeDocument/2006/relationships/image" Target="../media/image9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6.png"/><Relationship Id="rId4" Type="http://schemas.openxmlformats.org/officeDocument/2006/relationships/image" Target="../media/image90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6.png"/><Relationship Id="rId4" Type="http://schemas.openxmlformats.org/officeDocument/2006/relationships/image" Target="../media/image90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6.png"/><Relationship Id="rId4" Type="http://schemas.openxmlformats.org/officeDocument/2006/relationships/image" Target="../media/image98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6.png"/><Relationship Id="rId4" Type="http://schemas.openxmlformats.org/officeDocument/2006/relationships/image" Target="../media/image99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6.png"/><Relationship Id="rId4" Type="http://schemas.openxmlformats.org/officeDocument/2006/relationships/image" Target="../media/image100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6.png"/><Relationship Id="rId4" Type="http://schemas.openxmlformats.org/officeDocument/2006/relationships/image" Target="../media/image10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6.png"/><Relationship Id="rId4" Type="http://schemas.openxmlformats.org/officeDocument/2006/relationships/image" Target="../media/image109.png"/><Relationship Id="rId5" Type="http://schemas.openxmlformats.org/officeDocument/2006/relationships/image" Target="../media/image107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6.png"/><Relationship Id="rId4" Type="http://schemas.openxmlformats.org/officeDocument/2006/relationships/image" Target="../media/image107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6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6.png"/><Relationship Id="rId4" Type="http://schemas.openxmlformats.org/officeDocument/2006/relationships/image" Target="../media/image10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6.png"/><Relationship Id="rId4" Type="http://schemas.openxmlformats.org/officeDocument/2006/relationships/image" Target="../media/image108.png"/><Relationship Id="rId5" Type="http://schemas.openxmlformats.org/officeDocument/2006/relationships/image" Target="../media/image110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6.png"/><Relationship Id="rId4" Type="http://schemas.openxmlformats.org/officeDocument/2006/relationships/image" Target="../media/image10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6.png"/><Relationship Id="rId4" Type="http://schemas.openxmlformats.org/officeDocument/2006/relationships/image" Target="../media/image104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6.png"/><Relationship Id="rId4" Type="http://schemas.openxmlformats.org/officeDocument/2006/relationships/image" Target="../media/image106.png"/><Relationship Id="rId5" Type="http://schemas.openxmlformats.org/officeDocument/2006/relationships/image" Target="../media/image115.png"/><Relationship Id="rId6" Type="http://schemas.openxmlformats.org/officeDocument/2006/relationships/image" Target="../media/image113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2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6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6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6.png"/><Relationship Id="rId4" Type="http://schemas.openxmlformats.org/officeDocument/2006/relationships/image" Target="../media/image117.png"/><Relationship Id="rId5" Type="http://schemas.openxmlformats.org/officeDocument/2006/relationships/image" Target="../media/image1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6.png"/><Relationship Id="rId4" Type="http://schemas.openxmlformats.org/officeDocument/2006/relationships/image" Target="../media/image11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6.png"/><Relationship Id="rId4" Type="http://schemas.openxmlformats.org/officeDocument/2006/relationships/image" Target="../media/image119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6.png"/><Relationship Id="rId4" Type="http://schemas.openxmlformats.org/officeDocument/2006/relationships/image" Target="../media/image121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6.png"/><Relationship Id="rId4" Type="http://schemas.openxmlformats.org/officeDocument/2006/relationships/image" Target="../media/image114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6.png"/><Relationship Id="rId4" Type="http://schemas.openxmlformats.org/officeDocument/2006/relationships/image" Target="../media/image116.png"/><Relationship Id="rId5" Type="http://schemas.openxmlformats.org/officeDocument/2006/relationships/image" Target="../media/image126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2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2.png"/></Relationships>
</file>

<file path=ppt/slides/_rels/slide15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0.png"/><Relationship Id="rId10" Type="http://schemas.openxmlformats.org/officeDocument/2006/relationships/image" Target="../media/image129.png"/><Relationship Id="rId13" Type="http://schemas.openxmlformats.org/officeDocument/2006/relationships/image" Target="../media/image134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6.png"/><Relationship Id="rId4" Type="http://schemas.openxmlformats.org/officeDocument/2006/relationships/image" Target="../media/image127.png"/><Relationship Id="rId9" Type="http://schemas.openxmlformats.org/officeDocument/2006/relationships/image" Target="../media/image122.png"/><Relationship Id="rId15" Type="http://schemas.openxmlformats.org/officeDocument/2006/relationships/image" Target="../media/image131.png"/><Relationship Id="rId14" Type="http://schemas.openxmlformats.org/officeDocument/2006/relationships/image" Target="../media/image133.png"/><Relationship Id="rId17" Type="http://schemas.openxmlformats.org/officeDocument/2006/relationships/image" Target="../media/image142.png"/><Relationship Id="rId16" Type="http://schemas.openxmlformats.org/officeDocument/2006/relationships/image" Target="../media/image135.png"/><Relationship Id="rId5" Type="http://schemas.openxmlformats.org/officeDocument/2006/relationships/image" Target="../media/image124.png"/><Relationship Id="rId19" Type="http://schemas.openxmlformats.org/officeDocument/2006/relationships/image" Target="../media/image138.png"/><Relationship Id="rId6" Type="http://schemas.openxmlformats.org/officeDocument/2006/relationships/image" Target="../media/image123.png"/><Relationship Id="rId18" Type="http://schemas.openxmlformats.org/officeDocument/2006/relationships/image" Target="../media/image136.png"/><Relationship Id="rId7" Type="http://schemas.openxmlformats.org/officeDocument/2006/relationships/image" Target="../media/image125.png"/><Relationship Id="rId8" Type="http://schemas.openxmlformats.org/officeDocument/2006/relationships/image" Target="../media/image132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6.png"/><Relationship Id="rId4" Type="http://schemas.openxmlformats.org/officeDocument/2006/relationships/image" Target="../media/image1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6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6.png"/><Relationship Id="rId4" Type="http://schemas.openxmlformats.org/officeDocument/2006/relationships/image" Target="../media/image141.png"/><Relationship Id="rId5" Type="http://schemas.openxmlformats.org/officeDocument/2006/relationships/image" Target="../media/image146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6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6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2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6.png"/><Relationship Id="rId4" Type="http://schemas.openxmlformats.org/officeDocument/2006/relationships/hyperlink" Target="https://www.treinaweb.com.br/blog/principais-ides-para-desenvolvimento-c/" TargetMode="External"/><Relationship Id="rId5" Type="http://schemas.openxmlformats.org/officeDocument/2006/relationships/hyperlink" Target="https://www.treinaweb.com.br/blog/o-que-e-uma-ide-ambiente-de-desenvolvimento-integrado/" TargetMode="External"/><Relationship Id="rId6" Type="http://schemas.openxmlformats.org/officeDocument/2006/relationships/hyperlink" Target="https://www.treinaweb.com.br/blog/processo-de-execucao-de-um-codigo-no-net-framework/" TargetMode="External"/><Relationship Id="rId7" Type="http://schemas.openxmlformats.org/officeDocument/2006/relationships/hyperlink" Target="https://www.treinaweb.com.br/blog/o-que-e-e-como-comecar-com-c-sharp/" TargetMode="External"/><Relationship Id="rId8" Type="http://schemas.openxmlformats.org/officeDocument/2006/relationships/hyperlink" Target="https://www.treinaweb.com.br/blog/o-que-e-f-f-sharp/" TargetMode="Externa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6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6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6.png"/><Relationship Id="rId4" Type="http://schemas.openxmlformats.org/officeDocument/2006/relationships/image" Target="../media/image147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6.png"/><Relationship Id="rId4" Type="http://schemas.openxmlformats.org/officeDocument/2006/relationships/image" Target="../media/image139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6.png"/><Relationship Id="rId4" Type="http://schemas.openxmlformats.org/officeDocument/2006/relationships/image" Target="../media/image140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.png"/><Relationship Id="rId4" Type="http://schemas.openxmlformats.org/officeDocument/2006/relationships/image" Target="../media/image145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6.png"/><Relationship Id="rId4" Type="http://schemas.openxmlformats.org/officeDocument/2006/relationships/image" Target="../media/image149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6.png"/><Relationship Id="rId4" Type="http://schemas.openxmlformats.org/officeDocument/2006/relationships/image" Target="../media/image144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.png"/><Relationship Id="rId4" Type="http://schemas.openxmlformats.org/officeDocument/2006/relationships/image" Target="../media/image148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6.png"/><Relationship Id="rId4" Type="http://schemas.openxmlformats.org/officeDocument/2006/relationships/image" Target="../media/image143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6.png"/><Relationship Id="rId4" Type="http://schemas.openxmlformats.org/officeDocument/2006/relationships/image" Target="../media/image150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6.png"/><Relationship Id="rId4" Type="http://schemas.openxmlformats.org/officeDocument/2006/relationships/image" Target="../media/image151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4.jp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hyperlink" Target="mailto:leandro.romualdo@uni9.pro.br" TargetMode="External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oralmachine.net/hl/pt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tatic1.squarespace.com/static/5ba6af29a0cd27664cbd406b/t/61a661e084f995413d263924/1638294001867/Etica_IA_PT.pdf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tatic1.squarespace.com/static/5ba6af29a0cd27664cbd406b/t/61a661e084f995413d263924/1638294001867/Etica_IA_PT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tatic1.squarespace.com/static/5ba6af29a0cd27664cbd406b/t/61a661e084f995413d263924/1638294001867/Etica_IA_PT.pdf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tatic1.squarespace.com/static/5ba6af29a0cd27664cbd406b/t/61a661e084f995413d263924/1638294001867/Etica_IA_PT.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tatic1.squarespace.com/static/5ba6af29a0cd27664cbd406b/t/61a661e084f995413d263924/1638294001867/Etica_IA_PT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tatic1.squarespace.com/static/5ba6af29a0cd27664cbd406b/t/61a661e084f995413d263924/1638294001867/Etica_IA_PT.pdf" TargetMode="External"/><Relationship Id="rId4" Type="http://schemas.openxmlformats.org/officeDocument/2006/relationships/hyperlink" Target="https://venturebeat.com/2021/08/04/idc-ai-spending-will-reach-342b-in-2021/#:~:text=For%202021%2C%20AI%20services%20are,over%20the%20next%20five%20years.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https://classroom.google.com/c/NTI2MTk5NzAzNTYw?cjc=wlikwee" TargetMode="External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20.jpg"/><Relationship Id="rId5" Type="http://schemas.openxmlformats.org/officeDocument/2006/relationships/image" Target="../media/image23.png"/><Relationship Id="rId6" Type="http://schemas.openxmlformats.org/officeDocument/2006/relationships/hyperlink" Target="https://www.roberthalf.com.br/guia-salarial/details/especialistacientista-de-dados/brazi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hyperlink" Target="https://www.roberthalf.com.br/guia-salarial/details/especialistacientista-de-dados/brazi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s://forms.gle/edXZNshmEzXEsS3h8" TargetMode="External"/><Relationship Id="rId5" Type="http://schemas.openxmlformats.org/officeDocument/2006/relationships/hyperlink" Target="https://forms.gle/edXZNshmEzXEsS3h8" TargetMode="External"/><Relationship Id="rId6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hyperlink" Target="https://www.linkedin.com/pulse/empregos-em-alta-2022-do-linkedin-25-cargos-com-demanda-/" TargetMode="External"/><Relationship Id="rId5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5" Type="http://schemas.openxmlformats.org/officeDocument/2006/relationships/hyperlink" Target="https://hotmart.com/en/blog/what-is-data-science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hyperlink" Target="https://hotmart.com/en/blog/what-is-data-science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hyperlink" Target="https://hotmart.com/en/blog/what-is-data-science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hyperlink" Target="https://hotmart.com/en/blog/what-is-data-science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Relationship Id="rId4" Type="http://schemas.openxmlformats.org/officeDocument/2006/relationships/hyperlink" Target="https://hotmart.com/en/blog/what-is-data-science" TargetMode="External"/><Relationship Id="rId9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38.png"/><Relationship Id="rId8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Relationship Id="rId4" Type="http://schemas.openxmlformats.org/officeDocument/2006/relationships/hyperlink" Target="https://hotmart.com/en/blog/what-is-data-science" TargetMode="External"/><Relationship Id="rId9" Type="http://schemas.openxmlformats.org/officeDocument/2006/relationships/image" Target="../media/image43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38.png"/><Relationship Id="rId8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Relationship Id="rId4" Type="http://schemas.openxmlformats.org/officeDocument/2006/relationships/hyperlink" Target="https://www.researchgate.net/figure/Figura-1-Processo-de-KDD-O-processo-de-KDD-consiste-em-uma-sequencia-de-etapas-que-devem_fig1_308995146" TargetMode="External"/><Relationship Id="rId5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hyperlink" Target="https://www.researchgate.net/figure/Figura-1-Processo-de-KDD-O-processo-de-KDD-consiste-em-uma-sequencia-de-etapas-que-devem_fig1_308995146" TargetMode="External"/><Relationship Id="rId5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Relationship Id="rId4" Type="http://schemas.openxmlformats.org/officeDocument/2006/relationships/hyperlink" Target="https://www.researchgate.net/figure/Figura-1-Processo-de-KDD-O-processo-de-KDD-consiste-em-uma-sequencia-de-etapas-que-devem_fig1_308995146" TargetMode="External"/><Relationship Id="rId5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Relationship Id="rId4" Type="http://schemas.openxmlformats.org/officeDocument/2006/relationships/hyperlink" Target="https://www.researchgate.net/figure/Figura-1-Processo-de-KDD-O-processo-de-KDD-consiste-em-uma-sequencia-de-etapas-que-devem_fig1_308995146" TargetMode="External"/><Relationship Id="rId5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Relationship Id="rId4" Type="http://schemas.openxmlformats.org/officeDocument/2006/relationships/hyperlink" Target="https://www.researchgate.net/figure/Figura-1-Processo-de-KDD-O-processo-de-KDD-consiste-em-uma-sequencia-de-etapas-que-devem_fig1_308995146" TargetMode="External"/><Relationship Id="rId5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hyperlink" Target="https://www.researchgate.net/figure/Figura-1-Processo-de-KDD-O-processo-de-KDD-consiste-em-uma-sequencia-de-etapas-que-devem_fig1_308995146" TargetMode="External"/><Relationship Id="rId5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Relationship Id="rId4" Type="http://schemas.openxmlformats.org/officeDocument/2006/relationships/hyperlink" Target="https://www.datascience-pm.com/crisp-dm-2/" TargetMode="External"/><Relationship Id="rId5" Type="http://schemas.openxmlformats.org/officeDocument/2006/relationships/image" Target="../media/image4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Relationship Id="rId4" Type="http://schemas.openxmlformats.org/officeDocument/2006/relationships/hyperlink" Target="https://www.datascience-pm.com/crisp-dm-2/" TargetMode="External"/><Relationship Id="rId5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Relationship Id="rId4" Type="http://schemas.openxmlformats.org/officeDocument/2006/relationships/hyperlink" Target="https://www.datascience-pm.com/crisp-dm-2/" TargetMode="External"/><Relationship Id="rId5" Type="http://schemas.openxmlformats.org/officeDocument/2006/relationships/image" Target="../media/image4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Relationship Id="rId4" Type="http://schemas.openxmlformats.org/officeDocument/2006/relationships/hyperlink" Target="https://www.datascience-pm.com/crisp-dm-2/" TargetMode="External"/><Relationship Id="rId5" Type="http://schemas.openxmlformats.org/officeDocument/2006/relationships/image" Target="../media/image4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Relationship Id="rId4" Type="http://schemas.openxmlformats.org/officeDocument/2006/relationships/hyperlink" Target="https://www.datascience-pm.com/crisp-dm-2/" TargetMode="External"/><Relationship Id="rId5" Type="http://schemas.openxmlformats.org/officeDocument/2006/relationships/image" Target="../media/image4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png"/><Relationship Id="rId4" Type="http://schemas.openxmlformats.org/officeDocument/2006/relationships/hyperlink" Target="https://www.datascience-pm.com/crisp-dm-2/" TargetMode="External"/><Relationship Id="rId5" Type="http://schemas.openxmlformats.org/officeDocument/2006/relationships/image" Target="../media/image4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png"/><Relationship Id="rId4" Type="http://schemas.openxmlformats.org/officeDocument/2006/relationships/hyperlink" Target="https://www.datascience-pm.com/crisp-dm-2/" TargetMode="External"/><Relationship Id="rId5" Type="http://schemas.openxmlformats.org/officeDocument/2006/relationships/image" Target="../media/image4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s://www.kaggle.com/code/thiagobg/procon-dataset-overview/data?select=reclamacoes-fundamentadas-sindec-2012.csv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6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.png"/><Relationship Id="rId4" Type="http://schemas.openxmlformats.org/officeDocument/2006/relationships/image" Target="../media/image5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.png"/><Relationship Id="rId4" Type="http://schemas.openxmlformats.org/officeDocument/2006/relationships/image" Target="../media/image54.png"/><Relationship Id="rId5" Type="http://schemas.openxmlformats.org/officeDocument/2006/relationships/image" Target="../media/image6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.png"/><Relationship Id="rId4" Type="http://schemas.openxmlformats.org/officeDocument/2006/relationships/image" Target="../media/image6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.png"/><Relationship Id="rId4" Type="http://schemas.openxmlformats.org/officeDocument/2006/relationships/image" Target="../media/image56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.png"/><Relationship Id="rId4" Type="http://schemas.openxmlformats.org/officeDocument/2006/relationships/image" Target="../media/image68.png"/><Relationship Id="rId5" Type="http://schemas.openxmlformats.org/officeDocument/2006/relationships/hyperlink" Target="https://www.lecturio.com/pt/concepts/medidas-de-tendencia-central-e-dispersao/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.png"/><Relationship Id="rId4" Type="http://schemas.openxmlformats.org/officeDocument/2006/relationships/image" Target="../media/image67.png"/><Relationship Id="rId5" Type="http://schemas.openxmlformats.org/officeDocument/2006/relationships/hyperlink" Target="https://www.lecturio.com/pt/concepts/medidas-de-tendencia-central-e-dispersao/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.png"/><Relationship Id="rId4" Type="http://schemas.openxmlformats.org/officeDocument/2006/relationships/hyperlink" Target="https://www.lecturio.com/pt/concepts/medidas-de-tendencia-central-e-dispersao/" TargetMode="External"/><Relationship Id="rId5" Type="http://schemas.openxmlformats.org/officeDocument/2006/relationships/image" Target="../media/image6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.png"/><Relationship Id="rId4" Type="http://schemas.openxmlformats.org/officeDocument/2006/relationships/image" Target="../media/image7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.png"/><Relationship Id="rId4" Type="http://schemas.openxmlformats.org/officeDocument/2006/relationships/image" Target="../media/image7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.png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183975" y="4698050"/>
            <a:ext cx="2838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</a:t>
            </a:r>
            <a:r>
              <a:rPr lang="pt-BR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essor: Leandro Romualdo da Silva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73763"/>
                </a:solidFill>
              </a:rPr>
              <a:t>Fundamentos de IA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1400"/>
              <a:t>		</a:t>
            </a:r>
            <a:r>
              <a:rPr b="1" lang="pt-BR" sz="1600"/>
              <a:t>Filosofia </a:t>
            </a:r>
            <a:r>
              <a:rPr lang="pt-BR" sz="1600"/>
              <a:t>- Dualismo, Materialismo, Indução, teoria da confirmação</a:t>
            </a:r>
            <a:endParaRPr sz="16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1600"/>
              <a:t>		</a:t>
            </a:r>
            <a:r>
              <a:rPr b="1" lang="pt-BR" sz="1600"/>
              <a:t>Matemática </a:t>
            </a:r>
            <a:r>
              <a:rPr lang="pt-BR" sz="1600"/>
              <a:t>- Regras formais e conclusões lógicas, algoritmos, probabilidade</a:t>
            </a:r>
            <a:endParaRPr sz="16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1600"/>
              <a:t>		</a:t>
            </a:r>
            <a:r>
              <a:rPr b="1" lang="pt-BR" sz="1600"/>
              <a:t>Economia </a:t>
            </a:r>
            <a:r>
              <a:rPr lang="pt-BR" sz="1600"/>
              <a:t>- Teoria da decisão, teoria dos jogos, Pesquisa operacional</a:t>
            </a:r>
            <a:endParaRPr sz="16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1600"/>
              <a:t>		</a:t>
            </a:r>
            <a:r>
              <a:rPr b="1" lang="pt-BR" sz="1600"/>
              <a:t>Neurociência </a:t>
            </a:r>
            <a:r>
              <a:rPr lang="pt-BR" sz="1600"/>
              <a:t>- Neurônios, funcionamento do cérebro</a:t>
            </a:r>
            <a:endParaRPr sz="16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1600"/>
              <a:t>		</a:t>
            </a:r>
            <a:r>
              <a:rPr b="1" lang="pt-BR" sz="1600"/>
              <a:t>Psicologia </a:t>
            </a:r>
            <a:r>
              <a:rPr lang="pt-BR" sz="1600"/>
              <a:t>- Psicologia cognitiva, ciência cognitiva</a:t>
            </a:r>
            <a:endParaRPr sz="1600"/>
          </a:p>
          <a:p>
            <a:pPr indent="0" lvl="0" marL="9144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pt-BR" sz="1600"/>
              <a:t>Engenharia da computação </a:t>
            </a:r>
            <a:r>
              <a:rPr lang="pt-BR" sz="1600"/>
              <a:t>- Linguagens de programação, Analytics, sistemas operacionais</a:t>
            </a:r>
            <a:endParaRPr sz="16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1600"/>
              <a:t>		</a:t>
            </a:r>
            <a:r>
              <a:rPr b="1" lang="pt-BR" sz="1600"/>
              <a:t>Linguística </a:t>
            </a:r>
            <a:r>
              <a:rPr lang="pt-BR" sz="1600"/>
              <a:t>- linguística computacional, linguística humana</a:t>
            </a:r>
            <a:endParaRPr sz="16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1600"/>
              <a:t>		</a:t>
            </a:r>
            <a:r>
              <a:rPr b="1" lang="pt-BR" sz="1600"/>
              <a:t>Robótica </a:t>
            </a:r>
            <a:r>
              <a:rPr lang="pt-BR" sz="1600"/>
              <a:t>- Máquinas com inteligência embarcada</a:t>
            </a:r>
            <a:endParaRPr sz="1600"/>
          </a:p>
        </p:txBody>
      </p:sp>
      <p:sp>
        <p:nvSpPr>
          <p:cNvPr id="213" name="Google Shape;213;p23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 é Inteligência Artificial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4" name="Google Shape;214;p23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13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mágica da estatística inferencial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114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202" name="Google Shape;1202;p114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3" name="Google Shape;1203;p114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 e População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204" name="Google Shape;1204;p114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05" name="Google Shape;1205;p114"/>
          <p:cNvSpPr txBox="1"/>
          <p:nvPr/>
        </p:nvSpPr>
        <p:spPr>
          <a:xfrm>
            <a:off x="104250" y="673175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Estatística Inferencial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6" name="Google Shape;1206;p114"/>
          <p:cNvSpPr txBox="1"/>
          <p:nvPr/>
        </p:nvSpPr>
        <p:spPr>
          <a:xfrm>
            <a:off x="104250" y="1526750"/>
            <a:ext cx="49788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estatística inferencial é o processo de usar a análise de dados para inferir propriedades de uma população, por exemplo com testes de hipóteses.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Pressupõe que o conjunto de dados observados na estatística inferencial é derivado de um conjunto de dados muito maior.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diferença entre a estatística inferencial e descritiva é que a descritiva não se baseia na suposição de que os dados provêm de uma população maior.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7" name="Google Shape;1207;p114"/>
          <p:cNvSpPr txBox="1"/>
          <p:nvPr/>
        </p:nvSpPr>
        <p:spPr>
          <a:xfrm>
            <a:off x="5223550" y="1635000"/>
            <a:ext cx="37722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Formas comuns de preposição estatística: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Agrupamento ou classificação de pontos de dados em grupos.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Rejeição ou aceitação de uma hipótese.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 intervalo de dados com 95% de crença posterior.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Estimativa de valor pontual ou intervalo de valores que se aproxime de um parâmetro de interesse.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121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15"/>
          <p:cNvSpPr txBox="1"/>
          <p:nvPr/>
        </p:nvSpPr>
        <p:spPr>
          <a:xfrm>
            <a:off x="458975" y="1079375"/>
            <a:ext cx="77907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Amostra e População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16"/>
          <p:cNvSpPr/>
          <p:nvPr/>
        </p:nvSpPr>
        <p:spPr>
          <a:xfrm>
            <a:off x="6368875" y="1972150"/>
            <a:ext cx="2340000" cy="21522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9" name="Google Shape;1219;p116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220" name="Google Shape;1220;p116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1" name="Google Shape;1221;p116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 e População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222" name="Google Shape;1222;p116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23" name="Google Shape;1223;p116"/>
          <p:cNvSpPr txBox="1"/>
          <p:nvPr/>
        </p:nvSpPr>
        <p:spPr>
          <a:xfrm>
            <a:off x="104250" y="673175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População X Amostra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4" name="Google Shape;1224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2475" y="2414225"/>
            <a:ext cx="757800" cy="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8525" y="4229050"/>
            <a:ext cx="757800" cy="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7350" y="3471250"/>
            <a:ext cx="757800" cy="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0275" y="3603750"/>
            <a:ext cx="757800" cy="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2475" y="3867375"/>
            <a:ext cx="757800" cy="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5475" y="2376400"/>
            <a:ext cx="757800" cy="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9250" y="3083100"/>
            <a:ext cx="757800" cy="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600" y="3333800"/>
            <a:ext cx="757800" cy="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2475" y="3172025"/>
            <a:ext cx="757800" cy="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275" y="1906500"/>
            <a:ext cx="757800" cy="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600" y="2576000"/>
            <a:ext cx="757800" cy="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0275" y="2778300"/>
            <a:ext cx="757800" cy="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7675" y="2719025"/>
            <a:ext cx="757800" cy="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875" y="1952850"/>
            <a:ext cx="757800" cy="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7350" y="2664300"/>
            <a:ext cx="757800" cy="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1075" y="1665650"/>
            <a:ext cx="757800" cy="7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16"/>
          <p:cNvSpPr/>
          <p:nvPr/>
        </p:nvSpPr>
        <p:spPr>
          <a:xfrm>
            <a:off x="104250" y="1430975"/>
            <a:ext cx="3694200" cy="36048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116"/>
          <p:cNvSpPr txBox="1"/>
          <p:nvPr/>
        </p:nvSpPr>
        <p:spPr>
          <a:xfrm>
            <a:off x="3196675" y="4478100"/>
            <a:ext cx="3370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População: Carteira de clientes com 90 mil clientes.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2" name="Google Shape;1242;p116"/>
          <p:cNvSpPr txBox="1"/>
          <p:nvPr/>
        </p:nvSpPr>
        <p:spPr>
          <a:xfrm>
            <a:off x="6601225" y="1430975"/>
            <a:ext cx="18753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Amostra: </a:t>
            </a: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2000 clientes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3" name="Google Shape;1243;p116"/>
          <p:cNvSpPr/>
          <p:nvPr/>
        </p:nvSpPr>
        <p:spPr>
          <a:xfrm>
            <a:off x="4648975" y="2571750"/>
            <a:ext cx="757800" cy="665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8" name="Google Shape;1248;p117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249" name="Google Shape;1249;p117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0" name="Google Shape;1250;p117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 e População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251" name="Google Shape;1251;p117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252" name="Google Shape;1252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685025"/>
            <a:ext cx="4114749" cy="41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17"/>
          <p:cNvSpPr txBox="1"/>
          <p:nvPr/>
        </p:nvSpPr>
        <p:spPr>
          <a:xfrm>
            <a:off x="104250" y="1526750"/>
            <a:ext cx="43884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Uma amostra deve representar uma população de interesse, mas nem sempre conseguimos ter acesso a uma amostra significativa e estatisticamente representativa.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Cuidado com o uso de amostras de dados com algum tipo de viés ou que não represente a população de interesse.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4" name="Google Shape;1254;p117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Importância da amostra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" name="Google Shape;1259;p118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260" name="Google Shape;1260;p118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1" name="Google Shape;1261;p118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 e População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262" name="Google Shape;1262;p118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63" name="Google Shape;1263;p118"/>
          <p:cNvSpPr txBox="1"/>
          <p:nvPr/>
        </p:nvSpPr>
        <p:spPr>
          <a:xfrm>
            <a:off x="104250" y="76895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Tipos de amostra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118"/>
          <p:cNvSpPr txBox="1"/>
          <p:nvPr/>
        </p:nvSpPr>
        <p:spPr>
          <a:xfrm>
            <a:off x="104250" y="1479725"/>
            <a:ext cx="4388400" cy="3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Amostra Probabilística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Vantagens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Seleção aleatória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Eliminar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qualquer viés de seleção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Representa características populacionais de interesse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Permite generalização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Desvantagens: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Demanda conhecimento para definir a população de interesse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Nem sempre o acesso é fácil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Há situações onde é impossível ter acesso a este tipo de amostra.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5" name="Google Shape;1265;p118"/>
          <p:cNvSpPr txBox="1"/>
          <p:nvPr/>
        </p:nvSpPr>
        <p:spPr>
          <a:xfrm>
            <a:off x="4660625" y="1599000"/>
            <a:ext cx="4388400" cy="3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Amostra Não Probabilística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Vantagens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Fácil de planejar e executar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Mais barata que métodos probabilísticos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Desvantagens: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Não costuma representar bem a população de interesse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Capacidade baixa ou inexistente de generalização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0" name="Google Shape;1270;p119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271" name="Google Shape;1271;p119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2" name="Google Shape;1272;p119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 e População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273" name="Google Shape;1273;p119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74" name="Google Shape;1274;p119"/>
          <p:cNvSpPr txBox="1"/>
          <p:nvPr/>
        </p:nvSpPr>
        <p:spPr>
          <a:xfrm>
            <a:off x="104250" y="76895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Amostra Aleatória Simples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5" name="Google Shape;1275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475" y="1526750"/>
            <a:ext cx="6681426" cy="31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19"/>
          <p:cNvSpPr txBox="1"/>
          <p:nvPr/>
        </p:nvSpPr>
        <p:spPr>
          <a:xfrm>
            <a:off x="6759900" y="1813725"/>
            <a:ext cx="22581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Cada elemento da população tem a mesma probabilidade de fazer parte da amostra.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1" name="Google Shape;1281;p120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282" name="Google Shape;1282;p120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3" name="Google Shape;1283;p120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 e População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284" name="Google Shape;1284;p120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85" name="Google Shape;1285;p120"/>
          <p:cNvSpPr txBox="1"/>
          <p:nvPr/>
        </p:nvSpPr>
        <p:spPr>
          <a:xfrm>
            <a:off x="104250" y="76895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Amostra Aleatória Simples Sistemática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6" name="Google Shape;1286;p120"/>
          <p:cNvSpPr txBox="1"/>
          <p:nvPr/>
        </p:nvSpPr>
        <p:spPr>
          <a:xfrm>
            <a:off x="6759900" y="1813725"/>
            <a:ext cx="22581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Uma variação da amostragem simples mas com um critério de eleição é aplicado. Por exemplo, é escolhido o primeiro número e aplica-se uma regra, como no exemplo ao lado que soma-se 3 e o número resultado da soma será o próximo a ser levado à amostra.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7" name="Google Shape;1287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550" y="1813725"/>
            <a:ext cx="6406701" cy="2829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2" name="Google Shape;1292;p121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293" name="Google Shape;1293;p121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4" name="Google Shape;1294;p121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 e População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295" name="Google Shape;1295;p121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96" name="Google Shape;1296;p121"/>
          <p:cNvSpPr txBox="1"/>
          <p:nvPr/>
        </p:nvSpPr>
        <p:spPr>
          <a:xfrm>
            <a:off x="104250" y="768950"/>
            <a:ext cx="49401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Amostra Estratificada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7" name="Google Shape;1297;p121"/>
          <p:cNvSpPr txBox="1"/>
          <p:nvPr/>
        </p:nvSpPr>
        <p:spPr>
          <a:xfrm>
            <a:off x="6170200" y="1813725"/>
            <a:ext cx="28476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Neste tipo de amostragem, dividimos a população em subgrupos em função de características em comum por exemplo UF, Cidade, Faixa de renda e cada subgrupo chamamos de estrato.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Em cada estrato temos a mesma quantidade de elementos que pegamos uma amostra de cada extrato para gerar a amostra do nosso estudo.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8" name="Google Shape;1298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50" y="1907925"/>
            <a:ext cx="6021326" cy="25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p122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304" name="Google Shape;1304;p122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5" name="Google Shape;1305;p122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 e População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306" name="Google Shape;1306;p122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07" name="Google Shape;1307;p122"/>
          <p:cNvSpPr txBox="1"/>
          <p:nvPr/>
        </p:nvSpPr>
        <p:spPr>
          <a:xfrm>
            <a:off x="104250" y="768950"/>
            <a:ext cx="5227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Amostra por Conglomerados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8" name="Google Shape;1308;p122"/>
          <p:cNvSpPr txBox="1"/>
          <p:nvPr/>
        </p:nvSpPr>
        <p:spPr>
          <a:xfrm>
            <a:off x="6170200" y="1813725"/>
            <a:ext cx="28476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Neste tipo de amostragem,usamos a segmentação natural da população, por exemplo: UF, Cidade, Faixa de renda, Família de Produtos contratados.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Assumimos esses conglomerados como heterogêneos e estes recebem identificações e são sorteados.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9" name="Google Shape;1309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50" y="1953625"/>
            <a:ext cx="5786726" cy="247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História da IA</a:t>
            </a:r>
            <a:endParaRPr sz="4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4"/>
          <p:cNvCxnSpPr/>
          <p:nvPr/>
        </p:nvCxnSpPr>
        <p:spPr>
          <a:xfrm flipH="1" rot="10800000">
            <a:off x="133125" y="1385700"/>
            <a:ext cx="8750100" cy="2372100"/>
          </a:xfrm>
          <a:prstGeom prst="curvedConnector3">
            <a:avLst>
              <a:gd fmla="val 7192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4"/>
          <p:cNvSpPr txBox="1"/>
          <p:nvPr/>
        </p:nvSpPr>
        <p:spPr>
          <a:xfrm>
            <a:off x="1234450" y="3848550"/>
            <a:ext cx="59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alibri"/>
                <a:ea typeface="Calibri"/>
                <a:cs typeface="Calibri"/>
                <a:sym typeface="Calibri"/>
              </a:rPr>
              <a:t>1950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2028275" y="3848550"/>
            <a:ext cx="59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alibri"/>
                <a:ea typeface="Calibri"/>
                <a:cs typeface="Calibri"/>
                <a:sym typeface="Calibri"/>
              </a:rPr>
              <a:t>1960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2822100" y="3848550"/>
            <a:ext cx="59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alibri"/>
                <a:ea typeface="Calibri"/>
                <a:cs typeface="Calibri"/>
                <a:sym typeface="Calibri"/>
              </a:rPr>
              <a:t>1970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3615925" y="3848550"/>
            <a:ext cx="59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alibri"/>
                <a:ea typeface="Calibri"/>
                <a:cs typeface="Calibri"/>
                <a:sym typeface="Calibri"/>
              </a:rPr>
              <a:t>1980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4409750" y="3848550"/>
            <a:ext cx="59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alibri"/>
                <a:ea typeface="Calibri"/>
                <a:cs typeface="Calibri"/>
                <a:sym typeface="Calibri"/>
              </a:rPr>
              <a:t>1990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5203575" y="3848550"/>
            <a:ext cx="59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alibri"/>
                <a:ea typeface="Calibri"/>
                <a:cs typeface="Calibri"/>
                <a:sym typeface="Calibri"/>
              </a:rPr>
              <a:t>2000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5997400" y="3848550"/>
            <a:ext cx="59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alibri"/>
                <a:ea typeface="Calibri"/>
                <a:cs typeface="Calibri"/>
                <a:sym typeface="Calibri"/>
              </a:rPr>
              <a:t>2010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6791225" y="3848550"/>
            <a:ext cx="59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7585050" y="3848550"/>
            <a:ext cx="59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alibri"/>
                <a:ea typeface="Calibri"/>
                <a:cs typeface="Calibri"/>
                <a:sym typeface="Calibri"/>
              </a:rPr>
              <a:t>2022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440625" y="3848550"/>
            <a:ext cx="59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alibri"/>
                <a:ea typeface="Calibri"/>
                <a:cs typeface="Calibri"/>
                <a:sym typeface="Calibri"/>
              </a:rPr>
              <a:t>1940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133125" y="2420475"/>
            <a:ext cx="90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alibri"/>
                <a:ea typeface="Calibri"/>
                <a:cs typeface="Calibri"/>
                <a:sym typeface="Calibri"/>
              </a:rPr>
              <a:t>Primeiro artigo sobre redes neurais e estrutura de raciocínio artificial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926950" y="2329700"/>
            <a:ext cx="900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alibri"/>
                <a:ea typeface="Calibri"/>
                <a:cs typeface="Calibri"/>
                <a:sym typeface="Calibri"/>
              </a:rPr>
              <a:t>Snac, Teste de Turing, Jogo de Damas, Xadrez e surge o termo IA.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1874525" y="2254175"/>
            <a:ext cx="90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alibri"/>
                <a:ea typeface="Calibri"/>
                <a:cs typeface="Calibri"/>
                <a:sym typeface="Calibri"/>
              </a:rPr>
              <a:t>Eliza primeiro Chatbot, Shakey primeiro robô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2995125" y="2225113"/>
            <a:ext cx="126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alibri"/>
                <a:ea typeface="Calibri"/>
                <a:cs typeface="Calibri"/>
                <a:sym typeface="Calibri"/>
              </a:rPr>
              <a:t>Período conhecido como inverno da IA.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4121700" y="1729250"/>
            <a:ext cx="90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alibri"/>
                <a:ea typeface="Calibri"/>
                <a:cs typeface="Calibri"/>
                <a:sym typeface="Calibri"/>
              </a:rPr>
              <a:t>Deep Blue  da IBM vence no Xadrez.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5002850" y="1179325"/>
            <a:ext cx="994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alibri"/>
                <a:ea typeface="Calibri"/>
                <a:cs typeface="Calibri"/>
                <a:sym typeface="Calibri"/>
              </a:rPr>
              <a:t>Primeiro Roomba, surgimento Boston Dynamics, início dos carros autônomos.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5903450" y="889500"/>
            <a:ext cx="1152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alibri"/>
                <a:ea typeface="Calibri"/>
                <a:cs typeface="Calibri"/>
                <a:sym typeface="Calibri"/>
              </a:rPr>
              <a:t>Assistentes digitais, surge Watson, Udacity, Google apresenta rede neural capaz de identificar gatos em vídeos.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6403925" y="4851000"/>
            <a:ext cx="1367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Instituto de engenharia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7305450" y="2191100"/>
            <a:ext cx="165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alibri"/>
                <a:ea typeface="Calibri"/>
                <a:cs typeface="Calibri"/>
                <a:sym typeface="Calibri"/>
              </a:rPr>
              <a:t>O IDC estima que o mercado de IA movimentou </a:t>
            </a:r>
            <a:r>
              <a:rPr b="1" lang="pt-BR" sz="900">
                <a:latin typeface="Calibri"/>
                <a:ea typeface="Calibri"/>
                <a:cs typeface="Calibri"/>
                <a:sym typeface="Calibri"/>
              </a:rPr>
              <a:t>US$19,4 </a:t>
            </a:r>
            <a:r>
              <a:rPr lang="pt-BR" sz="900">
                <a:latin typeface="Calibri"/>
                <a:ea typeface="Calibri"/>
                <a:cs typeface="Calibri"/>
                <a:sym typeface="Calibri"/>
              </a:rPr>
              <a:t>Bilhões em 2021, e tem uma previsão de crescimento de </a:t>
            </a:r>
            <a:r>
              <a:rPr b="1" lang="pt-BR" sz="900">
                <a:latin typeface="Calibri"/>
                <a:ea typeface="Calibri"/>
                <a:cs typeface="Calibri"/>
                <a:sym typeface="Calibri"/>
              </a:rPr>
              <a:t>19,3%</a:t>
            </a:r>
            <a:r>
              <a:rPr lang="pt-BR" sz="900">
                <a:latin typeface="Calibri"/>
                <a:ea typeface="Calibri"/>
                <a:cs typeface="Calibri"/>
                <a:sym typeface="Calibri"/>
              </a:rPr>
              <a:t> em 2022, atingindo um crescimento anual composto de</a:t>
            </a:r>
            <a:r>
              <a:rPr b="1" lang="pt-BR" sz="900">
                <a:latin typeface="Calibri"/>
                <a:ea typeface="Calibri"/>
                <a:cs typeface="Calibri"/>
                <a:sym typeface="Calibri"/>
              </a:rPr>
              <a:t> 21% </a:t>
            </a:r>
            <a:r>
              <a:rPr lang="pt-BR" sz="900">
                <a:latin typeface="Calibri"/>
                <a:ea typeface="Calibri"/>
                <a:cs typeface="Calibri"/>
                <a:sym typeface="Calibri"/>
              </a:rPr>
              <a:t>nos próximos</a:t>
            </a:r>
            <a:r>
              <a:rPr b="1" lang="pt-BR" sz="900">
                <a:latin typeface="Calibri"/>
                <a:ea typeface="Calibri"/>
                <a:cs typeface="Calibri"/>
                <a:sym typeface="Calibri"/>
              </a:rPr>
              <a:t> 5 anos</a:t>
            </a:r>
            <a:r>
              <a:rPr lang="pt-BR" sz="900">
                <a:latin typeface="Calibri"/>
                <a:ea typeface="Calibri"/>
                <a:cs typeface="Calibri"/>
                <a:sym typeface="Calibri"/>
              </a:rPr>
              <a:t>.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venturebeat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 é Inteligência Artificial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41" name="Google Shape;241;p24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123"/>
          <p:cNvGrpSpPr/>
          <p:nvPr/>
        </p:nvGrpSpPr>
        <p:grpSpPr>
          <a:xfrm>
            <a:off x="-25700" y="-1"/>
            <a:ext cx="9144003" cy="1526700"/>
            <a:chOff x="0" y="49"/>
            <a:chExt cx="9144003" cy="1526700"/>
          </a:xfrm>
        </p:grpSpPr>
        <p:pic>
          <p:nvPicPr>
            <p:cNvPr id="1315" name="Google Shape;1315;p123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6" name="Google Shape;1316;p123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 e População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317" name="Google Shape;1317;p123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18" name="Google Shape;1318;p123"/>
          <p:cNvSpPr txBox="1"/>
          <p:nvPr/>
        </p:nvSpPr>
        <p:spPr>
          <a:xfrm>
            <a:off x="104250" y="768950"/>
            <a:ext cx="5227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Amostra por conveniência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9" name="Google Shape;1319;p123"/>
          <p:cNvSpPr/>
          <p:nvPr/>
        </p:nvSpPr>
        <p:spPr>
          <a:xfrm>
            <a:off x="883200" y="1601125"/>
            <a:ext cx="7086000" cy="4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de clientes na base: 45000 Clientes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123"/>
          <p:cNvSpPr/>
          <p:nvPr/>
        </p:nvSpPr>
        <p:spPr>
          <a:xfrm>
            <a:off x="1521250" y="2404750"/>
            <a:ext cx="5642400" cy="4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por clientes sem atraso de pagamento: 40000 Clientes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123"/>
          <p:cNvSpPr/>
          <p:nvPr/>
        </p:nvSpPr>
        <p:spPr>
          <a:xfrm>
            <a:off x="2026850" y="3208375"/>
            <a:ext cx="4529700" cy="4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por recorrente mensal acima de 5000: 19000 Clientes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123"/>
          <p:cNvSpPr/>
          <p:nvPr/>
        </p:nvSpPr>
        <p:spPr>
          <a:xfrm>
            <a:off x="2684550" y="3923700"/>
            <a:ext cx="3483300" cy="4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por determinada família de produto: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5000 Clientes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123"/>
          <p:cNvSpPr/>
          <p:nvPr/>
        </p:nvSpPr>
        <p:spPr>
          <a:xfrm>
            <a:off x="3322500" y="4528650"/>
            <a:ext cx="2207400" cy="4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Análise: Comportamento de compra dos clientes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24"/>
          <p:cNvSpPr txBox="1"/>
          <p:nvPr/>
        </p:nvSpPr>
        <p:spPr>
          <a:xfrm>
            <a:off x="458975" y="1079375"/>
            <a:ext cx="77907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Testes de hipótese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4" name="Google Shape;1334;p125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335" name="Google Shape;1335;p125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6" name="Google Shape;1336;p125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Teste de Hipótese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337" name="Google Shape;1337;p125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38" name="Google Shape;1338;p125"/>
          <p:cNvSpPr txBox="1"/>
          <p:nvPr/>
        </p:nvSpPr>
        <p:spPr>
          <a:xfrm>
            <a:off x="328800" y="1421400"/>
            <a:ext cx="46332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Um teste de hipótese é uma metodologia estatística que nos auxilia a inferir sobre uma ou mais populações se baseando na amostra. 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125"/>
          <p:cNvSpPr txBox="1"/>
          <p:nvPr/>
        </p:nvSpPr>
        <p:spPr>
          <a:xfrm>
            <a:off x="7174625" y="4866600"/>
            <a:ext cx="13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Fonte: Learning About Electronics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0" name="Google Shape;1340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4600" y="2473800"/>
            <a:ext cx="4552412" cy="2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5" name="Google Shape;1345;p126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346" name="Google Shape;1346;p126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7" name="Google Shape;1347;p126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Teste de Hipótese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348" name="Google Shape;1348;p126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49" name="Google Shape;1349;p126"/>
          <p:cNvSpPr txBox="1"/>
          <p:nvPr/>
        </p:nvSpPr>
        <p:spPr>
          <a:xfrm>
            <a:off x="240500" y="825375"/>
            <a:ext cx="46332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um teste de hipótese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126"/>
          <p:cNvSpPr txBox="1"/>
          <p:nvPr/>
        </p:nvSpPr>
        <p:spPr>
          <a:xfrm>
            <a:off x="240500" y="1810850"/>
            <a:ext cx="43092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Ao tomar decisões a partir de dados precisamos fazer suposições que nos levem a assumir valores para determinados parâmetros para tomar uma decisão.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Estas suposições podem ser ou não verdadeiras são chamadas hipóteses estatísticas.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 vez ou outra precisamos avaliar se estas hipóteses são verdadeiras ou não.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1" name="Google Shape;1351;p126"/>
          <p:cNvSpPr txBox="1"/>
          <p:nvPr/>
        </p:nvSpPr>
        <p:spPr>
          <a:xfrm>
            <a:off x="4763750" y="1810850"/>
            <a:ext cx="43092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Exemplos de suposições que podemos avaliar: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investimento de marketing no Facebook Ads gera um retorno positivo.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recomendações de conteúdo do e-commerce geram novas vendas.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quantidade de peças fabricadas com defeito é de 10%.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método de ensino EAD proporciona um aumento na média final dos alunos.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127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357" name="Google Shape;1357;p127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127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Teste de Hipótese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359" name="Google Shape;1359;p127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60" name="Google Shape;1360;p127"/>
          <p:cNvSpPr txBox="1"/>
          <p:nvPr/>
        </p:nvSpPr>
        <p:spPr>
          <a:xfrm>
            <a:off x="240500" y="825375"/>
            <a:ext cx="46332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Testando uma hipótese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127"/>
          <p:cNvSpPr txBox="1"/>
          <p:nvPr/>
        </p:nvSpPr>
        <p:spPr>
          <a:xfrm>
            <a:off x="240500" y="1810850"/>
            <a:ext cx="85014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Para testar uma hipótese precisamos definir quais são as duas hipóteses que vamos trabalhar.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Exemplo: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Estamos avaliando a quantidade de peças defeituosas em uma fábrica, definimos que 10% é a quantidade de peças defeituosas no processo de fabricação.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Nosso experimento é testar uma amostra aleatória de 200 peças e checar quantas possuem algum defeito.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Nossas hipóteses são: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quantidade de peças defeituosas é igual a 10% ou a quantidade de peças defeituosas é diferente de 10%.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Formalmente ficaria desta forma: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H0: p = 10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H1: p </a:t>
            </a:r>
            <a:r>
              <a:rPr b="0" i="0" lang="pt-BR" sz="1300" u="none" cap="none" strike="noStrike">
                <a:solidFill>
                  <a:srgbClr val="2C3E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≠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10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6" name="Google Shape;1366;p128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367" name="Google Shape;1367;p128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8" name="Google Shape;1368;p128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Teste de Hipótese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369" name="Google Shape;1369;p128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70" name="Google Shape;1370;p128"/>
          <p:cNvSpPr txBox="1"/>
          <p:nvPr/>
        </p:nvSpPr>
        <p:spPr>
          <a:xfrm>
            <a:off x="240500" y="825375"/>
            <a:ext cx="46332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Testando uma hipótese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128"/>
          <p:cNvSpPr txBox="1"/>
          <p:nvPr/>
        </p:nvSpPr>
        <p:spPr>
          <a:xfrm>
            <a:off x="240500" y="1810850"/>
            <a:ext cx="85014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Nossa hipótese H0 é chamada de hipótese nula e H1 é chamada de hipótese alternativa.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Neste caso temos H0 igual a 10 e H1 diferente de 10.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Claro que podemos cometer erros, e estes erros são de dois tipos: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Erro tipo I 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Rejeitar a hipótese nula (H0) quando ela for verdadeira.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Erro tipo II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Não rejeitar a hipótese nula (H0) quando ela não for verdadeira.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Em nosso exemplo, se tivermos um valor de p=15, não rejeitamos a hipótese nula, logo temos um erro tipo II.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Pois a quantidade de peças defeituosas na amostra é diferente de 10, como estabelecido.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6" name="Google Shape;1376;p129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377" name="Google Shape;1377;p129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8" name="Google Shape;1378;p129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Teste de Hipótese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379" name="Google Shape;1379;p129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80" name="Google Shape;1380;p129"/>
          <p:cNvSpPr txBox="1"/>
          <p:nvPr/>
        </p:nvSpPr>
        <p:spPr>
          <a:xfrm>
            <a:off x="240500" y="825375"/>
            <a:ext cx="46332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Nível de confiança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129"/>
          <p:cNvSpPr txBox="1"/>
          <p:nvPr/>
        </p:nvSpPr>
        <p:spPr>
          <a:xfrm>
            <a:off x="240500" y="1810850"/>
            <a:ext cx="41526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Todo teste de hipótese é formulado com certo nível de confiança.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Normalmente usamos um </a:t>
            </a: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nível de confiança de 95%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isso significa que ao realizar uma inferência sobre uma população através de </a:t>
            </a: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100 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amostras, </a:t>
            </a: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95 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delas conteriam o parâmetro populacional, como e média da população.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Desta forma, nosso alfa, erro ou nível de significância é dado por: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α = 100 - 95</a:t>
            </a:r>
            <a:endParaRPr b="1" i="0" sz="1500" u="none" cap="none" strike="noStrike">
              <a:solidFill>
                <a:srgbClr val="202124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5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α = 0,05</a:t>
            </a:r>
            <a:endParaRPr b="1" i="0" sz="1500" u="none" cap="none" strike="noStrike">
              <a:solidFill>
                <a:srgbClr val="202124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2" name="Google Shape;1382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4925" y="1810850"/>
            <a:ext cx="4472206" cy="29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7" name="Google Shape;1387;p130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388" name="Google Shape;1388;p130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9" name="Google Shape;1389;p130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Teste de Hipótese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390" name="Google Shape;1390;p130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91" name="Google Shape;1391;p130"/>
          <p:cNvSpPr txBox="1"/>
          <p:nvPr/>
        </p:nvSpPr>
        <p:spPr>
          <a:xfrm>
            <a:off x="240500" y="825375"/>
            <a:ext cx="46332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P-Value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130"/>
          <p:cNvSpPr txBox="1"/>
          <p:nvPr/>
        </p:nvSpPr>
        <p:spPr>
          <a:xfrm>
            <a:off x="240500" y="1810850"/>
            <a:ext cx="41526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Gira em torno de descobrir qual é a probabilidade de observarmos uma estatística ou efeito tão grande quanto o que estamos observando na nossa amostra, dada que a hipótese nula é verdadeira.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 </a:t>
            </a: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p-value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alfa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rejeitamos H0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 assumimos H1;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 </a:t>
            </a: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p-value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≥ </a:t>
            </a: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alfa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mantemos H0.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3" name="Google Shape;1393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3500" y="1526750"/>
            <a:ext cx="4212800" cy="30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131"/>
          <p:cNvSpPr txBox="1"/>
          <p:nvPr/>
        </p:nvSpPr>
        <p:spPr>
          <a:xfrm>
            <a:off x="458975" y="1079375"/>
            <a:ext cx="77907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Variância e Desvio padrão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132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405" name="Google Shape;1405;p132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132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Variância e Desvio Padrão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407" name="Google Shape;1407;p132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08" name="Google Shape;1408;p132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Lembra da média? Então…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132"/>
          <p:cNvSpPr txBox="1"/>
          <p:nvPr/>
        </p:nvSpPr>
        <p:spPr>
          <a:xfrm>
            <a:off x="141150" y="1351575"/>
            <a:ext cx="86781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 gerente de um call center de negociação de dívidas quer saber a média de acordos fechados por operador. A média pode ser boa, mas se observarmos os valores da tabela de acordo de 12 meses dos operadores veremos que temos valores que variam de 0 a 45 acordos no mês. Como checamos se podemos assumir um valor como sendo um bom valor para generalizar essa operação?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0" name="Google Shape;1410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225" y="2571750"/>
            <a:ext cx="8821551" cy="19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História da IA</a:t>
            </a:r>
            <a:endParaRPr sz="4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681175" y="1352075"/>
            <a:ext cx="8076600" cy="3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 momento atual da inteligência artificial vai desde ajudar agentes de viagens a escolher melhores pacotes de viagens, passando por otimizar rotas de veículos, otimizar retorno sobre investimentos, detecção de clientes fraudulentos, entre inúmeras outras aplicações.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Temos jogos sendo criados usando inteligência artificial para fornecer uma experiência única ao jogador, um fato é, a IA veio para ficar e com certeza mudará o mundo como conhecemos.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 mais importante é que estamos na fase de entrega de valor.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 é Inteligência Artificial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49" name="Google Shape;249;p25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133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416" name="Google Shape;1416;p133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7" name="Google Shape;1417;p133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Variância e Desvio Padrão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418" name="Google Shape;1418;p133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19" name="Google Shape;1419;p133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Lembra da média? Então…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133"/>
          <p:cNvSpPr txBox="1"/>
          <p:nvPr/>
        </p:nvSpPr>
        <p:spPr>
          <a:xfrm>
            <a:off x="232000" y="1351575"/>
            <a:ext cx="85872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Agora imagine analisar isto para 2000 atendentes, não conseguiremos observar os dados desta forma. A estatística nos oferece medidas de dispersão como a variância que nos permite analisar o quanto um dado está distante da média.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variância é calculada através da soma dos quadrados da diferença entre cada valor e a média aritmética, dividida pela quantidade de elementos observados.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Em nosso exemplo teríamos a seguinte fórmula: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434343"/>
                </a:solidFill>
                <a:latin typeface="Caveat Medium"/>
                <a:ea typeface="Caveat Medium"/>
                <a:cs typeface="Caveat Medium"/>
                <a:sym typeface="Caveat Medium"/>
              </a:rPr>
              <a:t>var = (jan - média)² + (fev - média)² + (mar - média)² + (abr - média)² +…..+ (dez - média)²)</a:t>
            </a:r>
            <a:endParaRPr b="0" i="0" sz="1900" u="none" cap="none" strike="noStrike">
              <a:solidFill>
                <a:srgbClr val="434343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—--------------------------------------------------------------------------------------------------------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					</a:t>
            </a:r>
            <a:r>
              <a:rPr b="0" i="0" lang="pt-BR" sz="1900" u="none" cap="none" strike="noStrike">
                <a:solidFill>
                  <a:srgbClr val="434343"/>
                </a:solidFill>
                <a:latin typeface="Caveat Medium"/>
                <a:ea typeface="Caveat Medium"/>
                <a:cs typeface="Caveat Medium"/>
                <a:sym typeface="Caveat Medium"/>
              </a:rPr>
              <a:t>Quantidade de meses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5" name="Google Shape;1425;p134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426" name="Google Shape;1426;p134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7" name="Google Shape;1427;p134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Variância e Desvio Padrão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428" name="Google Shape;1428;p134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29" name="Google Shape;1429;p134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 o desvio padrão?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134"/>
          <p:cNvSpPr txBox="1"/>
          <p:nvPr/>
        </p:nvSpPr>
        <p:spPr>
          <a:xfrm>
            <a:off x="209925" y="1693725"/>
            <a:ext cx="85872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Tanto a variância quanto o desvio padrão são medidas de dispersão que indicam a regularidade de um conjunto de dados em torno da média. A variância e desvio padrão são semelhantes uma vez que um deriva do outro.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Exemplo: A temperatura máxima de uma cidade nos últimos três dias foi de 28º, 29º e 30º, a média da temperatura máxima foi de 29º. Em outra cidade vizinha nos mesmos três dias tivemos as máximas de 34º, 34º e 19º, com média de 29º.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média é a mesma, mas as condições climáticas em uma cidade e na outra não foram as mesmas, como diferenciar as duas médias?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Para haver essa diferenciação foi criado o desvio padrão, uma noção de desvio que mede o quanto esses valores se distanciam de sua própria média.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oogle Shape;1435;p135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436" name="Google Shape;1436;p135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7" name="Google Shape;1437;p135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Variância e Desvio Padrão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438" name="Google Shape;1438;p135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39" name="Google Shape;1439;p135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 o desvio padrão?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135"/>
          <p:cNvSpPr txBox="1"/>
          <p:nvPr/>
        </p:nvSpPr>
        <p:spPr>
          <a:xfrm>
            <a:off x="232000" y="1351575"/>
            <a:ext cx="85872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fórmula do desvio padrão é dado por: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Podemos ver a aplicação no conjunto de dados de operadores de cobrança, onde temos a média dos acordos fechados por mês por operador e o desvio padrão de cada um.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1" name="Google Shape;1441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5875" y="1933563"/>
            <a:ext cx="28575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250" y="3217865"/>
            <a:ext cx="9144000" cy="1705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Google Shape;1447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136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Mais conceitos de estatística e suas aplicações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3" name="Google Shape;1453;p137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454" name="Google Shape;1454;p137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5" name="Google Shape;1455;p137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Mais conceitos de estatística e suas aplicações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456" name="Google Shape;1456;p137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57" name="Google Shape;1457;p137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Coeficiente de variação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137"/>
          <p:cNvSpPr txBox="1"/>
          <p:nvPr/>
        </p:nvSpPr>
        <p:spPr>
          <a:xfrm>
            <a:off x="232000" y="1351575"/>
            <a:ext cx="85872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Razão de proporção entre o desvio padrão e a média, o coeficiente de variação faz uma comparação entre grupos que apresentem valores de grandezas diferentes.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Nem sempre a comparação da dispersão de duas variáveis usando apenas a variância e desvio padrão são suficientes, e é aí que entra o coeficiente de variação.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9" name="Google Shape;1459;p137"/>
          <p:cNvSpPr txBox="1"/>
          <p:nvPr/>
        </p:nvSpPr>
        <p:spPr>
          <a:xfrm>
            <a:off x="232000" y="2626950"/>
            <a:ext cx="896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É representado em valores percentuais e nos diz o quanto o desvio padrão representa em relação a média. E isto é útil pois se observarmos apenas o desvio padrão pode não nos dizer muito, um desvio padrão de 15 é grande em uma distribuição com média de 200? E para uma distribuição com média 20?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137"/>
          <p:cNvSpPr txBox="1"/>
          <p:nvPr/>
        </p:nvSpPr>
        <p:spPr>
          <a:xfrm>
            <a:off x="212100" y="3728925"/>
            <a:ext cx="871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Além do fator limitante do desvio padrão ser medido na mesma unidade dos dados, o que dificulta seu emprego na comparação entre duas ou mais séries de valores em relação a dispersão, em grandezas diferentes.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5" name="Google Shape;1465;p138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466" name="Google Shape;1466;p138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7" name="Google Shape;1467;p138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Mais conceitos de estatística e suas aplicações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468" name="Google Shape;1468;p138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69" name="Google Shape;1469;p138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Exemplo I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138"/>
          <p:cNvSpPr txBox="1"/>
          <p:nvPr/>
        </p:nvSpPr>
        <p:spPr>
          <a:xfrm>
            <a:off x="355600" y="1168200"/>
            <a:ext cx="871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Estamos organizando um evento em um autódromo, precisamos garantir as baterias com carros que estejam próximo em potência e torque. São grandezas bem diferentes, vamos ver qual é mais homogênea.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1" name="Google Shape;1471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4050" y="3016051"/>
            <a:ext cx="1247775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38"/>
          <p:cNvSpPr txBox="1"/>
          <p:nvPr/>
        </p:nvSpPr>
        <p:spPr>
          <a:xfrm>
            <a:off x="1777325" y="3101900"/>
            <a:ext cx="16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Para a potência: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138"/>
          <p:cNvSpPr txBox="1"/>
          <p:nvPr/>
        </p:nvSpPr>
        <p:spPr>
          <a:xfrm>
            <a:off x="1852375" y="3916550"/>
            <a:ext cx="16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Para o torque: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138"/>
          <p:cNvSpPr txBox="1"/>
          <p:nvPr/>
        </p:nvSpPr>
        <p:spPr>
          <a:xfrm>
            <a:off x="5119575" y="3101900"/>
            <a:ext cx="57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210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5" name="Google Shape;1475;p138"/>
          <p:cNvSpPr txBox="1"/>
          <p:nvPr/>
        </p:nvSpPr>
        <p:spPr>
          <a:xfrm>
            <a:off x="5119575" y="3808850"/>
            <a:ext cx="57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6" name="Google Shape;1476;p138"/>
          <p:cNvCxnSpPr>
            <a:stCxn id="1474" idx="1"/>
            <a:endCxn id="1474" idx="3"/>
          </p:cNvCxnSpPr>
          <p:nvPr/>
        </p:nvCxnSpPr>
        <p:spPr>
          <a:xfrm>
            <a:off x="5119575" y="3409700"/>
            <a:ext cx="576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7" name="Google Shape;1477;p138"/>
          <p:cNvCxnSpPr/>
          <p:nvPr/>
        </p:nvCxnSpPr>
        <p:spPr>
          <a:xfrm>
            <a:off x="5119575" y="4116650"/>
            <a:ext cx="576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8" name="Google Shape;1478;p138"/>
          <p:cNvSpPr txBox="1"/>
          <p:nvPr/>
        </p:nvSpPr>
        <p:spPr>
          <a:xfrm>
            <a:off x="5695575" y="3125125"/>
            <a:ext cx="13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.100  =  6,6%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9" name="Google Shape;1479;p1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9687" y="1939725"/>
            <a:ext cx="415650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138"/>
          <p:cNvSpPr txBox="1"/>
          <p:nvPr/>
        </p:nvSpPr>
        <p:spPr>
          <a:xfrm>
            <a:off x="5695575" y="3879425"/>
            <a:ext cx="13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.100  =  12%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1" name="Google Shape;1481;p138"/>
          <p:cNvSpPr txBox="1"/>
          <p:nvPr/>
        </p:nvSpPr>
        <p:spPr>
          <a:xfrm>
            <a:off x="1659250" y="4633725"/>
            <a:ext cx="61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Desta forma a grandeza mais homogênea é o torque com 12%.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Google Shape;1486;p139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487" name="Google Shape;1487;p139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8" name="Google Shape;1488;p139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Mais conceitos de estatística e suas aplicações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489" name="Google Shape;1489;p139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90" name="Google Shape;1490;p139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Exemplo II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139"/>
          <p:cNvSpPr txBox="1"/>
          <p:nvPr/>
        </p:nvSpPr>
        <p:spPr>
          <a:xfrm>
            <a:off x="355600" y="1168200"/>
            <a:ext cx="871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Uma turma de 150 alunos da </a:t>
            </a:r>
            <a:r>
              <a:rPr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Uninove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teve em sua avaliação final de estatística, a nota média de 7,8 com desvio padrão de 0,8. Já na disciplina de bancos de dados NoSQL a nota média foi 7,3 com desvio padrão 0,76. Qual das duas disciplinas teve maior dispersão?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2" name="Google Shape;1492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4050" y="3016051"/>
            <a:ext cx="1247775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139"/>
          <p:cNvSpPr txBox="1"/>
          <p:nvPr/>
        </p:nvSpPr>
        <p:spPr>
          <a:xfrm>
            <a:off x="1457150" y="3101900"/>
            <a:ext cx="19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Para a estatística: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39"/>
          <p:cNvSpPr txBox="1"/>
          <p:nvPr/>
        </p:nvSpPr>
        <p:spPr>
          <a:xfrm>
            <a:off x="1457150" y="3916550"/>
            <a:ext cx="20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Para bancos NoSQL: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139"/>
          <p:cNvSpPr txBox="1"/>
          <p:nvPr/>
        </p:nvSpPr>
        <p:spPr>
          <a:xfrm>
            <a:off x="5119575" y="3101900"/>
            <a:ext cx="57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0,8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7,8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6" name="Google Shape;1496;p139"/>
          <p:cNvSpPr txBox="1"/>
          <p:nvPr/>
        </p:nvSpPr>
        <p:spPr>
          <a:xfrm>
            <a:off x="5119575" y="3808850"/>
            <a:ext cx="57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0,76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7,3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97" name="Google Shape;1497;p139"/>
          <p:cNvCxnSpPr>
            <a:stCxn id="1495" idx="1"/>
            <a:endCxn id="1495" idx="3"/>
          </p:cNvCxnSpPr>
          <p:nvPr/>
        </p:nvCxnSpPr>
        <p:spPr>
          <a:xfrm>
            <a:off x="5119575" y="3409700"/>
            <a:ext cx="576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8" name="Google Shape;1498;p139"/>
          <p:cNvCxnSpPr/>
          <p:nvPr/>
        </p:nvCxnSpPr>
        <p:spPr>
          <a:xfrm>
            <a:off x="5119575" y="4116650"/>
            <a:ext cx="576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9" name="Google Shape;1499;p139"/>
          <p:cNvSpPr txBox="1"/>
          <p:nvPr/>
        </p:nvSpPr>
        <p:spPr>
          <a:xfrm>
            <a:off x="5552100" y="3125125"/>
            <a:ext cx="14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.100  =  10,25%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0" name="Google Shape;1500;p139"/>
          <p:cNvSpPr txBox="1"/>
          <p:nvPr/>
        </p:nvSpPr>
        <p:spPr>
          <a:xfrm>
            <a:off x="5607275" y="3879425"/>
            <a:ext cx="14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.100  =  10,41%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1" name="Google Shape;1501;p139"/>
          <p:cNvSpPr txBox="1"/>
          <p:nvPr/>
        </p:nvSpPr>
        <p:spPr>
          <a:xfrm>
            <a:off x="1659250" y="4633725"/>
            <a:ext cx="62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disciplina com maior dispersão foi bancos NoSQL com CV=10,41%.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2" name="Google Shape;1502;p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1788" y="2120922"/>
            <a:ext cx="4080420" cy="819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140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508" name="Google Shape;1508;p140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9" name="Google Shape;1509;p140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Mais conceitos de estatística e suas aplicações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510" name="Google Shape;1510;p140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11" name="Google Shape;1511;p140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Covariância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40"/>
          <p:cNvSpPr txBox="1"/>
          <p:nvPr/>
        </p:nvSpPr>
        <p:spPr>
          <a:xfrm>
            <a:off x="232000" y="1351575"/>
            <a:ext cx="8587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Quando temos duas variáveis aleatórias que não são independentes, geralmente nos interessa avaliar o quão forte estão relacionadas entre si.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covariância nos fornece uma idéia da dispersão dos valores de ambas as variáveis fornecendo uma visão única mas bidirecional.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Digamos que seja X e y variáveis de interesse em nosso estudo. Logo, X e y são uma variável bidimensional e a covariância é denotada a seguir: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Cov(X,y) = E[(X - E(X))(Y - E(y))]</a:t>
            </a:r>
            <a:endParaRPr b="0" i="0" sz="1400" u="none" cap="none" strike="noStrike">
              <a:solidFill>
                <a:srgbClr val="434343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7" name="Google Shape;1517;p141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518" name="Google Shape;1518;p141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9" name="Google Shape;1519;p141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Mais conceitos de estatística e suas aplicações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520" name="Google Shape;1520;p141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21" name="Google Shape;1521;p141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Covariância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141"/>
          <p:cNvSpPr txBox="1"/>
          <p:nvPr/>
        </p:nvSpPr>
        <p:spPr>
          <a:xfrm>
            <a:off x="187850" y="1638550"/>
            <a:ext cx="5033100" cy="1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Teremos uma covariância positiva se as duas variáveis tendem a variar no mesmo sentido, ou seja, valores de X acima de sua média estão associados a valores de y acima de sua média. Isso ocorre da mesma forma para valores inferiores a média.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covariância será negativa se os valores de uma variável forem acima de sua média e o valor da outra variável será abaixo de sua média.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3" name="Google Shape;1523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0325" y="1638550"/>
            <a:ext cx="3631350" cy="223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4" name="Google Shape;1524;p141"/>
          <p:cNvCxnSpPr/>
          <p:nvPr/>
        </p:nvCxnSpPr>
        <p:spPr>
          <a:xfrm>
            <a:off x="5805950" y="2086775"/>
            <a:ext cx="2969100" cy="1192200"/>
          </a:xfrm>
          <a:prstGeom prst="curvedConnector3">
            <a:avLst>
              <a:gd fmla="val 35316" name="adj1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9" name="Google Shape;1529;p142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530" name="Google Shape;1530;p142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1" name="Google Shape;1531;p142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Mais conceitos de estatística e suas aplicações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532" name="Google Shape;1532;p142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33" name="Google Shape;1533;p142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Covariância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142"/>
          <p:cNvSpPr txBox="1"/>
          <p:nvPr/>
        </p:nvSpPr>
        <p:spPr>
          <a:xfrm>
            <a:off x="187850" y="1638550"/>
            <a:ext cx="5033100" cy="26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Existem cenários seja em um estudo para tomada de decisão ou desenvolvimento de modelo preditivo, precisamos entender a influência de uma variável nas outras.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Pense em um cenário onde queremos prever valores de casas baseado nas suas características. Podemos gerar uma visualização que nos forneça essa visão de impacto das características na variável target.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5" name="Google Shape;1535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3350" y="1679149"/>
            <a:ext cx="3618250" cy="276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Era dos dados</a:t>
            </a:r>
            <a:endParaRPr sz="4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838" y="994375"/>
            <a:ext cx="4000326" cy="40003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 é Inteligência Artificial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57" name="Google Shape;257;p26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0" name="Google Shape;1540;p143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541" name="Google Shape;1541;p143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2" name="Google Shape;1542;p143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Mais conceitos de estatística e suas aplicações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543" name="Google Shape;1543;p143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44" name="Google Shape;1544;p143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Covariância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143"/>
          <p:cNvSpPr txBox="1"/>
          <p:nvPr/>
        </p:nvSpPr>
        <p:spPr>
          <a:xfrm>
            <a:off x="187850" y="1638550"/>
            <a:ext cx="5033100" cy="26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Conhecendo sobre a variância, pode ser de nosso interesse validar o comportamento em: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Conjunto de ações de marketing e conversão em vendas.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Desconto praticado nas vendas com períodos do ano.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Evasão de clientes com algum período específico oumudança na empresa.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6" name="Google Shape;1546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3350" y="1679149"/>
            <a:ext cx="3618250" cy="276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1" name="Google Shape;1551;p144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552" name="Google Shape;1552;p144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Google Shape;1553;p144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Mais conceitos de estatística e suas aplicações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554" name="Google Shape;1554;p144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55" name="Google Shape;1555;p144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Covariância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144"/>
          <p:cNvSpPr txBox="1"/>
          <p:nvPr/>
        </p:nvSpPr>
        <p:spPr>
          <a:xfrm>
            <a:off x="187850" y="1638550"/>
            <a:ext cx="5033100" cy="26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Conhecendo sobre a variância, pode ser de nosso interesse validar o comportamento em: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Conjunto de ações de marketing e conversão em vendas.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Desconto praticado nas vendas com períodos do ano.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Evasão de clientes com algum período específico oumudança na empresa.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7" name="Google Shape;1557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3350" y="1679149"/>
            <a:ext cx="3618250" cy="276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2" name="Google Shape;1562;p145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563" name="Google Shape;1563;p145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4" name="Google Shape;1564;p145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Mais conceitos de estatística e suas aplicações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565" name="Google Shape;1565;p145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66" name="Google Shape;1566;p145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Estudo de caso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45"/>
          <p:cNvSpPr txBox="1"/>
          <p:nvPr/>
        </p:nvSpPr>
        <p:spPr>
          <a:xfrm>
            <a:off x="187850" y="1638550"/>
            <a:ext cx="5033100" cy="3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Temos dinheiro investido em empresas como Petrobras e Vale. Qual será o comportamento do preço das ações da Vale se a Petrobras cair?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covariância é apresentada pela seguinte fórmula: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pt-BR" sz="1550" u="none" cap="none" strike="noStrike">
                <a:solidFill>
                  <a:srgbClr val="0F132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 b="0" baseline="-25000" i="0" lang="pt-BR" sz="1300" u="none" cap="none" strike="noStrike">
                <a:solidFill>
                  <a:srgbClr val="0F132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="0" i="0" lang="pt-BR" sz="1550" u="none" cap="none" strike="noStrike">
                <a:solidFill>
                  <a:srgbClr val="0F132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baseline="-25000" i="0" lang="pt-BR" sz="1300" u="none" cap="none" strike="noStrike">
                <a:solidFill>
                  <a:srgbClr val="0F132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="0" i="0" lang="pt-BR" sz="1550" u="none" cap="none" strike="noStrike">
                <a:solidFill>
                  <a:srgbClr val="0F132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= Σ (R</a:t>
            </a:r>
            <a:r>
              <a:rPr b="0" baseline="-25000" i="0" lang="pt-BR" sz="1300" u="none" cap="none" strike="noStrike">
                <a:solidFill>
                  <a:srgbClr val="0F132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="0" i="0" lang="pt-BR" sz="1550" u="none" cap="none" strike="noStrike">
                <a:solidFill>
                  <a:srgbClr val="0F132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- R’</a:t>
            </a:r>
            <a:r>
              <a:rPr b="0" baseline="-25000" i="0" lang="pt-BR" sz="1300" u="none" cap="none" strike="noStrike">
                <a:solidFill>
                  <a:srgbClr val="0F132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="0" i="0" lang="pt-BR" sz="1550" u="none" cap="none" strike="noStrike">
                <a:solidFill>
                  <a:srgbClr val="0F132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 x (R</a:t>
            </a:r>
            <a:r>
              <a:rPr b="0" baseline="-25000" i="0" lang="pt-BR" sz="1300" u="none" cap="none" strike="noStrike">
                <a:solidFill>
                  <a:srgbClr val="0F132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="0" i="0" lang="pt-BR" sz="1550" u="none" cap="none" strike="noStrike">
                <a:solidFill>
                  <a:srgbClr val="0F132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- R’</a:t>
            </a:r>
            <a:r>
              <a:rPr b="0" baseline="-25000" i="0" lang="pt-BR" sz="1300" u="none" cap="none" strike="noStrike">
                <a:solidFill>
                  <a:srgbClr val="0F132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="0" i="0" lang="pt-BR" sz="1550" u="none" cap="none" strike="noStrike">
                <a:solidFill>
                  <a:srgbClr val="0F132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 / N - 1</a:t>
            </a:r>
            <a:endParaRPr b="0" i="0" sz="1550" u="none" cap="none" strike="noStrike">
              <a:solidFill>
                <a:srgbClr val="0F132A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rgbClr val="0F132A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F132A"/>
              </a:buClr>
              <a:buSzPts val="1350"/>
              <a:buFont typeface="Helvetica Neue"/>
              <a:buChar char="●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 = retorno do ativo A;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32A"/>
              </a:buClr>
              <a:buSzPts val="1350"/>
              <a:buFont typeface="Helvetica Neue"/>
              <a:buChar char="●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R’A = média aritmética do retorno do ativo A;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32A"/>
              </a:buClr>
              <a:buSzPts val="1350"/>
              <a:buFont typeface="Helvetica Neue"/>
              <a:buChar char="●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RB = retorno do ativo B;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32A"/>
              </a:buClr>
              <a:buSzPts val="1350"/>
              <a:buFont typeface="Helvetica Neue"/>
              <a:buChar char="●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R’B = média aritmética do retorno do ativo B;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32A"/>
              </a:buClr>
              <a:buSzPts val="1350"/>
              <a:buFont typeface="Helvetica Neue"/>
              <a:buChar char="●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Número de dados dos retornos.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8" name="Google Shape;1568;p145"/>
          <p:cNvSpPr txBox="1"/>
          <p:nvPr/>
        </p:nvSpPr>
        <p:spPr>
          <a:xfrm>
            <a:off x="5595900" y="603975"/>
            <a:ext cx="354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covariância é o somatório dos produtos entre as diferenças de retornos dos ativos, dividido pelo número de retornos menos 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9" name="Google Shape;1569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6975" y="1638550"/>
            <a:ext cx="2458462" cy="25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145"/>
          <p:cNvSpPr txBox="1"/>
          <p:nvPr/>
        </p:nvSpPr>
        <p:spPr>
          <a:xfrm>
            <a:off x="5033325" y="4316375"/>
            <a:ext cx="398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Neste caso, a covariância foi negativa -3,3, significa que o comportamento entre as duas ações na bolsa não são semelhantes.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Google Shape;1575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146"/>
          <p:cNvSpPr txBox="1"/>
          <p:nvPr/>
        </p:nvSpPr>
        <p:spPr>
          <a:xfrm>
            <a:off x="458975" y="1079375"/>
            <a:ext cx="77907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Correlação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1" name="Google Shape;1581;p147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582" name="Google Shape;1582;p147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3" name="Google Shape;1583;p147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Mais conceitos de estatística e suas aplicações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584" name="Google Shape;1584;p147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85" name="Google Shape;1585;p147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Coeficiente de Correlação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147"/>
          <p:cNvSpPr txBox="1"/>
          <p:nvPr/>
        </p:nvSpPr>
        <p:spPr>
          <a:xfrm>
            <a:off x="154750" y="1351575"/>
            <a:ext cx="8675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coeficiente de correlação é um método para determinar a relação entre duas ou mais variáveis.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 forma muito semelhante à covariância, no entanto a correlação tem uma melhoria relacionada a covariância, a covariância pode sofrer com a desigualdade entre a escala das variáveis observadas.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Por isso surge a correlação que é capaz de identificar essa relação entre as variáveis mesmo com escalas diferentes.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7" name="Google Shape;1587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3200" y="3377600"/>
            <a:ext cx="5618509" cy="17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2" name="Google Shape;1592;p148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593" name="Google Shape;1593;p148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4" name="Google Shape;1594;p148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Mais conceitos de estatística e suas aplicações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595" name="Google Shape;1595;p148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96" name="Google Shape;1596;p148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Coeficiente de Correlação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148"/>
          <p:cNvSpPr txBox="1"/>
          <p:nvPr/>
        </p:nvSpPr>
        <p:spPr>
          <a:xfrm>
            <a:off x="154750" y="1691963"/>
            <a:ext cx="8675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Embora a correlação não implique causalidade, a correlação consegue exprimir muito bem a relação entre as variáveis. Essas correlações podem ser positivas, negativas ou fracas.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 valores que variam de -1 a 1, sendo -1 correlação negativa e 1 correlação positiva.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8" name="Google Shape;1598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9250" y="3563575"/>
            <a:ext cx="5265500" cy="14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3" name="Google Shape;1603;p149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604" name="Google Shape;1604;p149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5" name="Google Shape;1605;p149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Mais conceitos de estatística e suas aplicações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606" name="Google Shape;1606;p149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07" name="Google Shape;1607;p149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Cuidado com a Correlação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149"/>
          <p:cNvSpPr txBox="1"/>
          <p:nvPr/>
        </p:nvSpPr>
        <p:spPr>
          <a:xfrm>
            <a:off x="176825" y="1351563"/>
            <a:ext cx="8675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Existem muitos eventos que estão altamente correlacionados, e isso pode nos levar a falsas expectativas quanto a nossos dados e tomar decisões erradas. Este evento chamamos de correlação espúria, quando dois eventos não tem qualquer ligação mas nos levam a entender que tem.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Veja o exemplo abaixo que relaciona os afogamentos em piscinas com lançamentos de filmes do Nicolas Cage.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9" name="Google Shape;1609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838" y="2749050"/>
            <a:ext cx="5942325" cy="23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4" name="Google Shape;1614;p150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615" name="Google Shape;1615;p150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6" name="Google Shape;1616;p150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Mais conceitos de estatística e suas aplicações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617" name="Google Shape;1617;p150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8" name="Google Shape;1618;p150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Correlação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150"/>
          <p:cNvSpPr txBox="1"/>
          <p:nvPr/>
        </p:nvSpPr>
        <p:spPr>
          <a:xfrm>
            <a:off x="187875" y="1718550"/>
            <a:ext cx="42936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correlação faz parte de um processo de análise e entendimento dos dados, a partir dela podemos levantar variáveis importantes para uso em modelos preditivos, compreender o impacto de cada variável em uma variável de estudo.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0" name="Google Shape;1620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0050" y="1182450"/>
            <a:ext cx="4240750" cy="32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875" y="3355483"/>
            <a:ext cx="4293601" cy="1565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6" name="Google Shape;1626;p151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627" name="Google Shape;1627;p151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8" name="Google Shape;1628;p151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Mais conceitos de estatística e suas aplicações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629" name="Google Shape;1629;p151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30" name="Google Shape;1630;p151"/>
          <p:cNvSpPr txBox="1"/>
          <p:nvPr/>
        </p:nvSpPr>
        <p:spPr>
          <a:xfrm>
            <a:off x="52125" y="603975"/>
            <a:ext cx="63111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Entendendo a Correlação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151"/>
          <p:cNvSpPr txBox="1"/>
          <p:nvPr/>
        </p:nvSpPr>
        <p:spPr>
          <a:xfrm>
            <a:off x="278400" y="1526750"/>
            <a:ext cx="84966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Correlação positiva: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Quando o valor de uma variável aumenta, a outra também aumenta.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Correlação negativa: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Quando o valor de uma variável aumenta a outra diminui.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2" name="Google Shape;1632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0775" y="2726275"/>
            <a:ext cx="6442456" cy="23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152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Margem de erro e grau de confiança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Era dos dados</a:t>
            </a:r>
            <a:endParaRPr sz="4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681175" y="1352075"/>
            <a:ext cx="8076600" cy="3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Com o advento da era dos dados, a IA se beneficiou muito com tudo isso possibilitando a criação de diversas arquiteturas de redes neurais artificiais e treinar modelos cada vez melhores, uma vez que os insumos necessários estão em abundância neste momento.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Em uma era totalmente conectada, todos os dispositivos geram dados, dados e mais dados que são analisado e usados para treinar modelos cada vez mais inteligentes.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 é Inteligência Artificial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65" name="Google Shape;265;p27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3" name="Google Shape;1643;p153"/>
          <p:cNvGrpSpPr/>
          <p:nvPr/>
        </p:nvGrpSpPr>
        <p:grpSpPr>
          <a:xfrm>
            <a:off x="0" y="-1"/>
            <a:ext cx="9144003" cy="1526700"/>
            <a:chOff x="0" y="49"/>
            <a:chExt cx="9144003" cy="1526700"/>
          </a:xfrm>
        </p:grpSpPr>
        <p:pic>
          <p:nvPicPr>
            <p:cNvPr id="1644" name="Google Shape;1644;p153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5" name="Google Shape;1645;p153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Margem de erro e graus de confiança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646" name="Google Shape;1646;p153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47" name="Google Shape;1647;p153"/>
          <p:cNvSpPr txBox="1"/>
          <p:nvPr/>
        </p:nvSpPr>
        <p:spPr>
          <a:xfrm>
            <a:off x="52125" y="603975"/>
            <a:ext cx="63111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O que é margem de erro?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t/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“Essa pesquisa pode variar dois pontos percentuais para mais ou para menos.” 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8" name="Google Shape;1648;p153"/>
          <p:cNvSpPr txBox="1"/>
          <p:nvPr/>
        </p:nvSpPr>
        <p:spPr>
          <a:xfrm>
            <a:off x="236950" y="3025975"/>
            <a:ext cx="85317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Lembre que fizemos o estudo considerando uma amostra dos dados da população. Logo, inferimos algo que acreditamos ser verdade sobre a população, por exemplo: A estatura média da população brasileira é de 1,70 mts.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margem de erro ajuda a medir o quão próximo estamos da verdade sobre a população, neste caso o quão perto de 1,70 mts é a estatura média da população Brasileira.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3" name="Google Shape;1653;p154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654" name="Google Shape;1654;p154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5" name="Google Shape;1655;p154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Margem de erro e graus de confiança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656" name="Google Shape;1656;p154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57" name="Google Shape;1657;p154"/>
          <p:cNvSpPr txBox="1"/>
          <p:nvPr/>
        </p:nvSpPr>
        <p:spPr>
          <a:xfrm>
            <a:off x="41800" y="634950"/>
            <a:ext cx="6311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 o intervalo de confiança?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8" name="Google Shape;1658;p154"/>
          <p:cNvSpPr txBox="1"/>
          <p:nvPr/>
        </p:nvSpPr>
        <p:spPr>
          <a:xfrm>
            <a:off x="169800" y="1526750"/>
            <a:ext cx="4808400" cy="3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Em nosso estudo dissemos que a estatura média da população brasileira é de 1,70 mts.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Em vez de estimar apenas o valor 1,70 podemos estimar um intervalo de valores prováveis, para um nível de confiança desejado.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Quanto maior a amplitude do intervalo, maior será a confiança de estimar corretamente, no entanto a precisão da estimação será menor.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Nível de confiança: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nível de confiança é a probabilidade de que os limites propostos contenham o verdadeiro valor da média de estatura da população Brasileira.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9" name="Google Shape;1659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0600" y="1679149"/>
            <a:ext cx="3861000" cy="2562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55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665" name="Google Shape;1665;p155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6" name="Google Shape;1666;p155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Margem de erro e graus de confiança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667" name="Google Shape;1667;p155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68" name="Google Shape;1668;p155"/>
          <p:cNvSpPr txBox="1"/>
          <p:nvPr/>
        </p:nvSpPr>
        <p:spPr>
          <a:xfrm>
            <a:off x="41800" y="634950"/>
            <a:ext cx="6311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Intervalo de confiança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9" name="Google Shape;1669;p155"/>
          <p:cNvSpPr txBox="1"/>
          <p:nvPr/>
        </p:nvSpPr>
        <p:spPr>
          <a:xfrm>
            <a:off x="169800" y="1526750"/>
            <a:ext cx="4250700" cy="3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Para calcular o intervalo de confiança, precisamos do limite inferior e superior, apresentados ao lado: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pt-BR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Dados da amostra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x̅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Média da amostra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σ </a:t>
            </a:r>
            <a:r>
              <a:rPr b="0" i="0" lang="pt-BR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Determine se o desvio padrão é conhecido ou não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 </a:t>
            </a:r>
            <a:r>
              <a:rPr b="0" i="0" lang="pt-BR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 o desvio padrão for conhecido usamos um ponto z para o nível de confiança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 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= Caso o desvio padrão seja desconhecido, podemos usar uma estatística t para o nível de confiança correspondente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0" name="Google Shape;1670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4425" y="799250"/>
            <a:ext cx="3360526" cy="18938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1" name="Google Shape;1671;p1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4425" y="2734429"/>
            <a:ext cx="3360525" cy="2151122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156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677" name="Google Shape;1677;p156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8" name="Google Shape;1678;p156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Margem de erro e graus de confiança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679" name="Google Shape;1679;p156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80" name="Google Shape;1680;p156"/>
          <p:cNvSpPr txBox="1"/>
          <p:nvPr/>
        </p:nvSpPr>
        <p:spPr>
          <a:xfrm>
            <a:off x="41800" y="634950"/>
            <a:ext cx="6311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Intervalo de confiança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1" name="Google Shape;1681;p156"/>
          <p:cNvSpPr txBox="1"/>
          <p:nvPr/>
        </p:nvSpPr>
        <p:spPr>
          <a:xfrm>
            <a:off x="169800" y="1526750"/>
            <a:ext cx="57177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Quando o desvio padrão populacional é conhecido, podemos usar um ponto z para o nível de confiança correspondente.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Ao lado temos a tabela de alguns valores z para seus respectivos níveis de confiança.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2" name="Google Shape;1682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7500" y="3118175"/>
            <a:ext cx="5028425" cy="18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7" name="Google Shape;1687;p157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688" name="Google Shape;1688;p157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9" name="Google Shape;1689;p157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Margem de erro e graus de confiança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690" name="Google Shape;1690;p157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91" name="Google Shape;1691;p157"/>
          <p:cNvSpPr txBox="1"/>
          <p:nvPr/>
        </p:nvSpPr>
        <p:spPr>
          <a:xfrm>
            <a:off x="41800" y="634950"/>
            <a:ext cx="6311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Exemplo I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2" name="Google Shape;1692;p157"/>
          <p:cNvSpPr txBox="1"/>
          <p:nvPr/>
        </p:nvSpPr>
        <p:spPr>
          <a:xfrm>
            <a:off x="169800" y="1459350"/>
            <a:ext cx="8786700" cy="3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Em uma empresa foi realizada uma pesquisa de satisfação com o salário e benefícios. Em uma amostra com 100 funcionários apresentou uma nota média de 65,5 pontos e desvio padrão 4,8 para satisfação com salário e benefícios. Vamos calcular o intervalo de confiança de 95%, para a verdadeira nota média de satisfação.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= 65,5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 = 4,8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 = 100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Limite Superior : 65,5 - 0,941 = 64,56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Limite Inferior : 65,5 - 0,941 = 66,44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Podemos concluir com 95% de confiança, que a verdadeira nota média está entre 64,56 e 66,44.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3" name="Google Shape;1693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795" y="3428050"/>
            <a:ext cx="2537075" cy="5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0413" y="3399237"/>
            <a:ext cx="3231900" cy="5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157"/>
          <p:cNvSpPr/>
          <p:nvPr/>
        </p:nvSpPr>
        <p:spPr>
          <a:xfrm>
            <a:off x="2825700" y="3569700"/>
            <a:ext cx="379200" cy="30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6" name="Google Shape;1696;p1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5850" y="3492125"/>
            <a:ext cx="2094951" cy="4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157"/>
          <p:cNvSpPr/>
          <p:nvPr/>
        </p:nvSpPr>
        <p:spPr>
          <a:xfrm>
            <a:off x="6489488" y="3541638"/>
            <a:ext cx="379200" cy="30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2" name="Google Shape;1702;p158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703" name="Google Shape;1703;p158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4" name="Google Shape;1704;p158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Margem de erro e graus de confiança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705" name="Google Shape;1705;p158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06" name="Google Shape;1706;p158"/>
          <p:cNvSpPr txBox="1"/>
          <p:nvPr/>
        </p:nvSpPr>
        <p:spPr>
          <a:xfrm>
            <a:off x="41800" y="634950"/>
            <a:ext cx="6311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Exemplo II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7" name="Google Shape;1707;p158"/>
          <p:cNvSpPr txBox="1"/>
          <p:nvPr/>
        </p:nvSpPr>
        <p:spPr>
          <a:xfrm>
            <a:off x="169800" y="1173200"/>
            <a:ext cx="8786700" cy="3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Estamos analisando a vida do pneu em relação a um novo componente de borracha. Foram testados 40 pneus até o fim da vida em uma estrada. A média é de 61.492 KM e o desvio padrão de 6.085 KM.  O fabricante do pneu indica que a vida útil do pneu é maior em relação ao pneu com composto anterior que tinha duração média de 60.000 KM.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Vamos calcular o intervalo de confiança, em 99% para a vida média do pneu.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= 61.492 KM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 = 6.085 KM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 = 40 pneus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Limite Superior : 61.492 + 2.477 = 63.969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Limite Inferior : 61.492 - 2.477 = 59.015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 intervalo de confiança ao nível de 99%, para a verdadeira vida média do novo pneu está entre 59.015 KM e 63.969 KM. Portanto, o pneu novo não tem vida útil maior que o anterior.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8" name="Google Shape;1708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719" y="3194134"/>
            <a:ext cx="2319325" cy="547685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p158"/>
          <p:cNvSpPr/>
          <p:nvPr/>
        </p:nvSpPr>
        <p:spPr>
          <a:xfrm>
            <a:off x="2611075" y="3314225"/>
            <a:ext cx="379200" cy="30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0" name="Google Shape;1710;p1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5293" y="3249800"/>
            <a:ext cx="2725204" cy="4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158"/>
          <p:cNvSpPr/>
          <p:nvPr/>
        </p:nvSpPr>
        <p:spPr>
          <a:xfrm>
            <a:off x="5839550" y="3314225"/>
            <a:ext cx="379200" cy="30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2" name="Google Shape;1712;p1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9751" y="3314226"/>
            <a:ext cx="2455568" cy="3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7" name="Google Shape;1717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159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Amostragem mínima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3" name="Google Shape;1723;p160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724" name="Google Shape;1724;p160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5" name="Google Shape;1725;p160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726" name="Google Shape;1726;p160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27" name="Google Shape;1727;p160"/>
          <p:cNvSpPr txBox="1"/>
          <p:nvPr/>
        </p:nvSpPr>
        <p:spPr>
          <a:xfrm>
            <a:off x="41800" y="634950"/>
            <a:ext cx="6311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Porque amostra?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8" name="Google Shape;1728;p160"/>
          <p:cNvSpPr txBox="1"/>
          <p:nvPr/>
        </p:nvSpPr>
        <p:spPr>
          <a:xfrm>
            <a:off x="1435525" y="1741725"/>
            <a:ext cx="2250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População da cidade de São Paulo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9" name="Google Shape;1729;p160"/>
          <p:cNvSpPr/>
          <p:nvPr/>
        </p:nvSpPr>
        <p:spPr>
          <a:xfrm>
            <a:off x="291675" y="1524675"/>
            <a:ext cx="1023900" cy="9306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12+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Milhões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160"/>
          <p:cNvSpPr/>
          <p:nvPr/>
        </p:nvSpPr>
        <p:spPr>
          <a:xfrm>
            <a:off x="1691175" y="3854050"/>
            <a:ext cx="1023900" cy="9306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1+ </a:t>
            </a: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Bilhões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60"/>
          <p:cNvSpPr txBox="1"/>
          <p:nvPr/>
        </p:nvSpPr>
        <p:spPr>
          <a:xfrm>
            <a:off x="2835025" y="4071100"/>
            <a:ext cx="2250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Usuários ativos do Instagram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2" name="Google Shape;1732;p160"/>
          <p:cNvSpPr/>
          <p:nvPr/>
        </p:nvSpPr>
        <p:spPr>
          <a:xfrm>
            <a:off x="4387400" y="1524675"/>
            <a:ext cx="1023900" cy="9306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8,6+ </a:t>
            </a: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Milhões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160"/>
          <p:cNvSpPr txBox="1"/>
          <p:nvPr/>
        </p:nvSpPr>
        <p:spPr>
          <a:xfrm>
            <a:off x="5531250" y="1741725"/>
            <a:ext cx="2250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Carros na capital paulista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4" name="Google Shape;1734;p160"/>
          <p:cNvSpPr/>
          <p:nvPr/>
        </p:nvSpPr>
        <p:spPr>
          <a:xfrm>
            <a:off x="5531250" y="3854050"/>
            <a:ext cx="1023900" cy="9306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2,1+ </a:t>
            </a: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Milhões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60"/>
          <p:cNvSpPr txBox="1"/>
          <p:nvPr/>
        </p:nvSpPr>
        <p:spPr>
          <a:xfrm>
            <a:off x="6675100" y="4071100"/>
            <a:ext cx="2250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Pessoas usam transporte público todos os dias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" name="Google Shape;1740;p161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741" name="Google Shape;1741;p161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2" name="Google Shape;1742;p161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743" name="Google Shape;1743;p161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44" name="Google Shape;1744;p161"/>
          <p:cNvSpPr txBox="1"/>
          <p:nvPr/>
        </p:nvSpPr>
        <p:spPr>
          <a:xfrm>
            <a:off x="41800" y="634950"/>
            <a:ext cx="6311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O que devo me preocupar na Amostragem?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5" name="Google Shape;1745;p161"/>
          <p:cNvSpPr txBox="1"/>
          <p:nvPr/>
        </p:nvSpPr>
        <p:spPr>
          <a:xfrm>
            <a:off x="273625" y="1526750"/>
            <a:ext cx="3927900" cy="3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erro amostral pode ocorrer, porém podemos tomar medidas que limitem esse erro lidando com uma amostra de tamanho mais adequado.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erro amostral e o tamanho da amostra seguem caminhos opostos.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Quanto maior o tamanho da amostra menor o erro cometido.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6" name="Google Shape;1746;p161"/>
          <p:cNvSpPr/>
          <p:nvPr/>
        </p:nvSpPr>
        <p:spPr>
          <a:xfrm rot="5400000">
            <a:off x="4455625" y="1875275"/>
            <a:ext cx="2615100" cy="203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161"/>
          <p:cNvSpPr/>
          <p:nvPr/>
        </p:nvSpPr>
        <p:spPr>
          <a:xfrm rot="-5400000">
            <a:off x="6194450" y="1875275"/>
            <a:ext cx="2615100" cy="203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161"/>
          <p:cNvSpPr/>
          <p:nvPr/>
        </p:nvSpPr>
        <p:spPr>
          <a:xfrm>
            <a:off x="5236450" y="1082075"/>
            <a:ext cx="2794800" cy="396600"/>
          </a:xfrm>
          <a:prstGeom prst="rect">
            <a:avLst/>
          </a:prstGeom>
          <a:solidFill>
            <a:srgbClr val="49B93C"/>
          </a:solidFill>
          <a:ln cap="flat" cmpd="sng" w="9525">
            <a:solidFill>
              <a:srgbClr val="49B9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161"/>
          <p:cNvSpPr/>
          <p:nvPr/>
        </p:nvSpPr>
        <p:spPr>
          <a:xfrm>
            <a:off x="5236450" y="4310675"/>
            <a:ext cx="2794800" cy="396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161"/>
          <p:cNvSpPr txBox="1"/>
          <p:nvPr/>
        </p:nvSpPr>
        <p:spPr>
          <a:xfrm>
            <a:off x="8091500" y="2667000"/>
            <a:ext cx="943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Tamanho da amostra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1" name="Google Shape;1751;p161"/>
          <p:cNvSpPr txBox="1"/>
          <p:nvPr/>
        </p:nvSpPr>
        <p:spPr>
          <a:xfrm>
            <a:off x="4201525" y="2667000"/>
            <a:ext cx="943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Erro Amostral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6" name="Google Shape;1756;p162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757" name="Google Shape;1757;p162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8" name="Google Shape;1758;p162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759" name="Google Shape;1759;p162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0" name="Google Shape;1760;p162"/>
          <p:cNvSpPr txBox="1"/>
          <p:nvPr/>
        </p:nvSpPr>
        <p:spPr>
          <a:xfrm>
            <a:off x="422150" y="1798750"/>
            <a:ext cx="8472300" cy="30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Fique atento! Amostras desnecessariamente grandes podem acarretar em desperdício de tempo e de dinheiro, bem como amostras muito pequenas podem levar a resultados não confiáveis.</a:t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Podemos determinar o tamanho mínimo de uma amostra para estimar um parâmetro estatístico. Para calcular o tamanho da amostra para uma estimativa confiável da média populacional por exemplo, usamos a seguinte fórmula: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Onde: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 = Elementos da amostra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Za/2 = Valor crítico correspondente ao grau de confiança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σ = Desvio padrão populacional da variável de estudo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 = Margem de erro ou erro máximo da estimativa (Diferença máxima entre média amostral e média populacional).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1" name="Google Shape;1761;p162"/>
          <p:cNvSpPr txBox="1"/>
          <p:nvPr/>
        </p:nvSpPr>
        <p:spPr>
          <a:xfrm>
            <a:off x="41800" y="634950"/>
            <a:ext cx="63111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Podemos determinar o tamanho da uma amostra usando estimativa da média populacional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2" name="Google Shape;1762;p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8820" y="3044300"/>
            <a:ext cx="1355025" cy="6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9375" y="3825444"/>
            <a:ext cx="2595075" cy="5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/>
        </p:nvSpPr>
        <p:spPr>
          <a:xfrm>
            <a:off x="153425" y="22692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Era do conhecimento</a:t>
            </a:r>
            <a:endParaRPr sz="4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4683600" y="2203788"/>
            <a:ext cx="4038000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Informação é saber que o tomate é uma fruta, conhecimento é não colocar o tomate em uma salada de fruta.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25" y="1938648"/>
            <a:ext cx="4218450" cy="22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 é Inteligência Artificial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74" name="Google Shape;274;p28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63"/>
          <p:cNvSpPr txBox="1"/>
          <p:nvPr/>
        </p:nvSpPr>
        <p:spPr>
          <a:xfrm>
            <a:off x="335850" y="1526750"/>
            <a:ext cx="8472300" cy="30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Precisamos estimar a renda média do 6º ano de trabalho de um cientista de dados. Quantos elementos precisamos ter em nossa amostra para ter 95% de confiança em que a média amostral esteja a menos de R$500,00 da verdadeira média populacional, com um desvio padrão de R$6250,00.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que buscamos é determinar o tamanho de n, dado que </a:t>
            </a:r>
            <a:r>
              <a:rPr b="1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α</a:t>
            </a: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0,05 (95% de confiança). Esperamos que a média amostral seja menos de R$500,00 da média populacional, de forma que </a:t>
            </a:r>
            <a:r>
              <a:rPr b="1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500 e </a:t>
            </a: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σ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6250.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Desta forma, devemos ter ao menos 601 rendas de cientistas de dados no 6º ano de trabalho para chegar a 95% de confiança em que a média amostral difira em menos que R$500,00 da verdadeira média populacional.</a:t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69" name="Google Shape;1769;p163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770" name="Google Shape;1770;p163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1" name="Google Shape;1771;p163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772" name="Google Shape;1772;p163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73" name="Google Shape;1773;p163"/>
          <p:cNvSpPr txBox="1"/>
          <p:nvPr/>
        </p:nvSpPr>
        <p:spPr>
          <a:xfrm>
            <a:off x="0" y="764450"/>
            <a:ext cx="63111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Exemplo I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4" name="Google Shape;1774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9046" y="3140950"/>
            <a:ext cx="3216371" cy="7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9" name="Google Shape;1779;p164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780" name="Google Shape;1780;p164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1" name="Google Shape;1781;p164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782" name="Google Shape;1782;p164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83" name="Google Shape;1783;p164"/>
          <p:cNvSpPr txBox="1"/>
          <p:nvPr/>
        </p:nvSpPr>
        <p:spPr>
          <a:xfrm>
            <a:off x="422150" y="2133275"/>
            <a:ext cx="84723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Outro parâmetro estatístico que afeta o tamanho da amostra é a proporção populacional. 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Vamos supor que queremos entender a qualidade de vida das pessoas em São Paulo que utilizam transporte público. 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Temos a equação abaixo, onde: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 = Elementos da amostra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Zα/2 = Valor crítico correspondente ao grau de confiança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 = Proporção populacional de indivíduos que pertencem a categoria que desejamos estudar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 = Proporção populacional de indivíduos que não pertencem a categoria que desejamos estudar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 = Margem de erro ou erro máximo de estimativa.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4" name="Google Shape;1784;p164"/>
          <p:cNvSpPr txBox="1"/>
          <p:nvPr/>
        </p:nvSpPr>
        <p:spPr>
          <a:xfrm>
            <a:off x="41800" y="634950"/>
            <a:ext cx="63111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Determinando tamanho de uma amostra com base na estimativa de proporção populacional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5" name="Google Shape;1785;p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3557" y="2826170"/>
            <a:ext cx="1229475" cy="73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0" name="Google Shape;1790;p165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791" name="Google Shape;1791;p165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2" name="Google Shape;1792;p165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793" name="Google Shape;1793;p165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94" name="Google Shape;1794;p165"/>
          <p:cNvSpPr txBox="1"/>
          <p:nvPr/>
        </p:nvSpPr>
        <p:spPr>
          <a:xfrm>
            <a:off x="422150" y="2133275"/>
            <a:ext cx="84723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 equação anterior tínhamos dois parâmetros para passar: p e q, caso estes não estejam disponíveis, substituímos p e q por 0,5 e chegamos a equação abaixo: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5" name="Google Shape;1795;p165"/>
          <p:cNvSpPr txBox="1"/>
          <p:nvPr/>
        </p:nvSpPr>
        <p:spPr>
          <a:xfrm>
            <a:off x="41800" y="634950"/>
            <a:ext cx="63111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Determinando tamanho de uma amostra com base na estimativa de proporção populacional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6" name="Google Shape;1796;p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3300" y="2826688"/>
            <a:ext cx="185737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Google Shape;1801;p166"/>
          <p:cNvGrpSpPr/>
          <p:nvPr/>
        </p:nvGrpSpPr>
        <p:grpSpPr>
          <a:xfrm>
            <a:off x="0" y="-1"/>
            <a:ext cx="9144003" cy="1526700"/>
            <a:chOff x="0" y="49"/>
            <a:chExt cx="9144003" cy="1526700"/>
          </a:xfrm>
        </p:grpSpPr>
        <p:pic>
          <p:nvPicPr>
            <p:cNvPr id="1802" name="Google Shape;1802;p166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3" name="Google Shape;1803;p166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804" name="Google Shape;1804;p166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05" name="Google Shape;1805;p166"/>
          <p:cNvSpPr txBox="1"/>
          <p:nvPr/>
        </p:nvSpPr>
        <p:spPr>
          <a:xfrm>
            <a:off x="426150" y="1234950"/>
            <a:ext cx="84723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Uma loja online contém centros de distribuição espalhados pelo Brasil, e gostaria de fazer uma pesquisa de satisfação com a população atendida por um centro de distribuição presente na região oeste de São Paulo. Não foi feito um levantamento da proporção amostral, logo o valor de p é desconhecido. A loja espera ter 90% de confiança e seu erro máximo E seja de +-5%. Quantos clientes precisam ser entrevistados para essa pesquisa?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Considerando que a proporção amostral não é conhecida, utilizamos a equação abaixo para determinar a amostra. Para 90% de confiança, o valor crítico será de 1,645.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Portanto, devemos ter uma amostra de 271 pessoas entrevistadas nesta pesquisa.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6" name="Google Shape;1806;p166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Exemplo II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7" name="Google Shape;1807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4625" y="2624475"/>
            <a:ext cx="3151050" cy="8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" name="Google Shape;1812;p167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813" name="Google Shape;1813;p167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4" name="Google Shape;1814;p167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815" name="Google Shape;1815;p167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16" name="Google Shape;1816;p167"/>
          <p:cNvSpPr txBox="1"/>
          <p:nvPr/>
        </p:nvSpPr>
        <p:spPr>
          <a:xfrm>
            <a:off x="372925" y="1879000"/>
            <a:ext cx="84723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que vimos até agora é baseado em populações tão grandes que parecem infinitas, no entanto, grande parte dos problemas reais têm populações bem menores, caso uma amostra tenha tamanho (n) maior ou igual a 5% da população  (N), consideramos uma população finita.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Neste cenário uma alteração deve ser aplicada nas fórmulas anteriores: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167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Determinando tamanho de uma amostra em populações finitas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8" name="Google Shape;1818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829" y="4287000"/>
            <a:ext cx="3228325" cy="8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4325" y="4268454"/>
            <a:ext cx="3287775" cy="8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167"/>
          <p:cNvSpPr txBox="1"/>
          <p:nvPr/>
        </p:nvSpPr>
        <p:spPr>
          <a:xfrm>
            <a:off x="861900" y="3223400"/>
            <a:ext cx="313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Fórmula para determinar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tamanho da amostra com base na estimativa da </a:t>
            </a: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média populacional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167"/>
          <p:cNvSpPr txBox="1"/>
          <p:nvPr/>
        </p:nvSpPr>
        <p:spPr>
          <a:xfrm>
            <a:off x="5232063" y="3223400"/>
            <a:ext cx="313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Fórmula para determinar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tamanho da amostra com base na estimativa da </a:t>
            </a: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proporção populacional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Google Shape;1826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p168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Ferramentas de análise para ciência de dados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Google Shape;1832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169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Linguagens para ciência de dados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8" name="Google Shape;1838;p170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839" name="Google Shape;1839;p170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0" name="Google Shape;1840;p170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841" name="Google Shape;1841;p170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42" name="Google Shape;1842;p170"/>
          <p:cNvSpPr txBox="1"/>
          <p:nvPr/>
        </p:nvSpPr>
        <p:spPr>
          <a:xfrm>
            <a:off x="296400" y="1526750"/>
            <a:ext cx="41997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Ciência de dados consiste em um processo de análise e extração de informação relevante à tomada de decisão.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Há diversas ferramentas para se alcançar este propósito.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3" name="Google Shape;1843;p170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4" name="Google Shape;1844;p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8312" y="1757075"/>
            <a:ext cx="745775" cy="7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9875" y="2623400"/>
            <a:ext cx="745775" cy="7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9575" y="1757087"/>
            <a:ext cx="745775" cy="7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3875" y="3489707"/>
            <a:ext cx="986712" cy="7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72649" y="1011274"/>
            <a:ext cx="745775" cy="745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68325" y="4206122"/>
            <a:ext cx="745775" cy="80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94242" y="3246667"/>
            <a:ext cx="745775" cy="7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17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35251" y="2139864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17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39888" y="890750"/>
            <a:ext cx="745775" cy="7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1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072642" y="4235467"/>
            <a:ext cx="745775" cy="7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7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403380" y="3849868"/>
            <a:ext cx="863791" cy="8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7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34438" y="3100775"/>
            <a:ext cx="745775" cy="74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17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94938" y="672688"/>
            <a:ext cx="745775" cy="7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7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76850" y="3587225"/>
            <a:ext cx="745775" cy="74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17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059325" y="2502838"/>
            <a:ext cx="745750" cy="7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7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059336" y="1418473"/>
            <a:ext cx="745750" cy="7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4" name="Google Shape;1864;p171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865" name="Google Shape;1865;p171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6" name="Google Shape;1866;p171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867" name="Google Shape;1867;p171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68" name="Google Shape;1868;p171"/>
          <p:cNvSpPr txBox="1"/>
          <p:nvPr/>
        </p:nvSpPr>
        <p:spPr>
          <a:xfrm>
            <a:off x="296400" y="1356975"/>
            <a:ext cx="84723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Python é uma linguagem de programação de propósitos gerais de alto nível, modular, interpretada, dinâmica e orientada a objetos.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Atualmente uma das mais utilizadas no cenário de ciência de dados e inteligência artificial.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Apesar de muito difundida para área de dados, Python é uma linguagem que pode ser usada para diversos tipos de tarefas, incluindo scripts de automação, desenvolvimento web, ingestão de dados, computação gráfica, entre outras. Abaixo alguns pontos positivos da linguagem: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É simples. Isso torna o aprendizado fácil.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É portável e multiplataforma.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 source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Múltiplas possibilidades de desenvolvimento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Linguagem Coringa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9" name="Google Shape;1869;p171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Linguagens: Python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4" name="Google Shape;1874;p172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875" name="Google Shape;1875;p172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6" name="Google Shape;1876;p172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877" name="Google Shape;1877;p172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78" name="Google Shape;1878;p172"/>
          <p:cNvSpPr txBox="1"/>
          <p:nvPr/>
        </p:nvSpPr>
        <p:spPr>
          <a:xfrm>
            <a:off x="296400" y="1356975"/>
            <a:ext cx="84723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Python existe muita coisa pronta através das bibliotecas, principalmente na área de dados, funções matemáticas complexas, tratamento de dados, captura e tratamento de dados, tudo isso vem quase que 100% pronto em funções de bibliotecas.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distribuição mais popular do Python para ciência de dados, que já vem com diversas bibliotecas, é o Anaconda.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Através do anaconda temos criação de ambientes, instalação de bibliotecas e afins.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9" name="Google Shape;1879;p172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Linguagens: Python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0" name="Google Shape;1880;p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1275" y="3634063"/>
            <a:ext cx="378142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/>
        </p:nvSpPr>
        <p:spPr>
          <a:xfrm>
            <a:off x="153425" y="22692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Era do conhecimento</a:t>
            </a:r>
            <a:endParaRPr sz="4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681175" y="1352075"/>
            <a:ext cx="8076600" cy="3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Com uma grande massa de dados na mão conseguimos dar muitos passos na evolução da IA, surgiram startups, as empresas começaram a criar times de pessoas especializadas e focadas apenas em IA.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Todo aquele monte de dados foi transformado em conhecimento, conhecimento este de muito valor para as companhias e que mudou o jogo para muitas empresas.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 é Inteligência Artificial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82" name="Google Shape;282;p29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73"/>
          <p:cNvSpPr txBox="1"/>
          <p:nvPr/>
        </p:nvSpPr>
        <p:spPr>
          <a:xfrm>
            <a:off x="4946225" y="1979775"/>
            <a:ext cx="21018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Matplotlib</a:t>
            </a:r>
            <a:endParaRPr b="1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Visualização de dados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Diversos tipos de gráficos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Fácil de usar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86" name="Google Shape;1886;p173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887" name="Google Shape;1887;p173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8" name="Google Shape;1888;p173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889" name="Google Shape;1889;p173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90" name="Google Shape;1890;p173"/>
          <p:cNvSpPr txBox="1"/>
          <p:nvPr/>
        </p:nvSpPr>
        <p:spPr>
          <a:xfrm>
            <a:off x="296400" y="1356975"/>
            <a:ext cx="84723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Hoje as principais bibliotecas na vida de um cientista de dados são: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1" name="Google Shape;1891;p173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Linguagens: Python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2" name="Google Shape;1892;p173"/>
          <p:cNvSpPr txBox="1"/>
          <p:nvPr/>
        </p:nvSpPr>
        <p:spPr>
          <a:xfrm>
            <a:off x="41800" y="1979775"/>
            <a:ext cx="21786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b="1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Manipulação de dados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Leitura de conjuntos de dados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Manipulações de dados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Gráficos simples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Funções de agregações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Funções matemáticas 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simples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3" name="Google Shape;1893;p173"/>
          <p:cNvSpPr txBox="1"/>
          <p:nvPr/>
        </p:nvSpPr>
        <p:spPr>
          <a:xfrm>
            <a:off x="2437525" y="1979775"/>
            <a:ext cx="21018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b="1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Separação de amostras de dados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Algoritmos de machine learning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Tratamento de dados de alto nível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Métricas de validação de modelos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4" name="Google Shape;1894;p173"/>
          <p:cNvSpPr txBox="1"/>
          <p:nvPr/>
        </p:nvSpPr>
        <p:spPr>
          <a:xfrm>
            <a:off x="7114500" y="1979775"/>
            <a:ext cx="20295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endParaRPr b="1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Computação numérica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Manipulação de arrays e matrizes dimensionais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Funções matemáticas de alto nível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9" name="Google Shape;1899;p174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900" name="Google Shape;1900;p174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1" name="Google Shape;1901;p174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902" name="Google Shape;1902;p174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03" name="Google Shape;1903;p174"/>
          <p:cNvSpPr txBox="1"/>
          <p:nvPr/>
        </p:nvSpPr>
        <p:spPr>
          <a:xfrm>
            <a:off x="296400" y="1356975"/>
            <a:ext cx="84723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 é uma linguagem versátil que foi desenvolvida para manipulação de dados pela universidade de Auckland na Nova Zelândia.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Vem ganhando muito espaço no cenário de dados desde alguns anos atrás, ganhou versões voltada para ambientes big data como SparkR.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Apesar de ser uma ótima linguagem para análise de dados, a escalabilidade na hora de expandir um projeto ainda é um peso na hora de escolher a linguagem de programação do projeto.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4" name="Google Shape;1904;p174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Linguagens: R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5" name="Google Shape;1905;p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7813" y="3554963"/>
            <a:ext cx="36099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1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9620" y="3628970"/>
            <a:ext cx="1440925" cy="11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1" name="Google Shape;1911;p175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912" name="Google Shape;1912;p175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3" name="Google Shape;1913;p175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914" name="Google Shape;1914;p175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15" name="Google Shape;1915;p175"/>
          <p:cNvSpPr txBox="1"/>
          <p:nvPr/>
        </p:nvSpPr>
        <p:spPr>
          <a:xfrm>
            <a:off x="262725" y="1626425"/>
            <a:ext cx="84723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Geralmente vem acompanhado do RStudio, ferramenta com interface gráfica que facilita a manipulação dos dados.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Existem outras interfaces que podem ser usadas também como VSCode, Colab entre outras.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Também possui um grande número de bibliotecas para ciência de dados com muitas coisas prontas, basta baixar,  instalar e carregar as bibliotecas.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instalações podem ser feitas usando: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install.packages(‘biblioteca’)</a:t>
            </a:r>
            <a:endParaRPr b="0" i="1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6" name="Google Shape;1916;p175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Linguagens: R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1" name="Google Shape;1921;p176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922" name="Google Shape;1922;p176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3" name="Google Shape;1923;p176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924" name="Google Shape;1924;p176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25" name="Google Shape;1925;p176"/>
          <p:cNvSpPr txBox="1"/>
          <p:nvPr/>
        </p:nvSpPr>
        <p:spPr>
          <a:xfrm>
            <a:off x="296400" y="1356975"/>
            <a:ext cx="8472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Hoje as principais bibliotecas na vida de um cientista de dados são: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6" name="Google Shape;1926;p176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Linguagens: R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7" name="Google Shape;1927;p176"/>
          <p:cNvSpPr txBox="1"/>
          <p:nvPr/>
        </p:nvSpPr>
        <p:spPr>
          <a:xfrm>
            <a:off x="4096925" y="1979775"/>
            <a:ext cx="17424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GGPlot2</a:t>
            </a:r>
            <a:endParaRPr b="1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Visualização de dados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Diversos tipos de gráficos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Fácil de usar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8" name="Google Shape;1928;p176"/>
          <p:cNvSpPr txBox="1"/>
          <p:nvPr/>
        </p:nvSpPr>
        <p:spPr>
          <a:xfrm>
            <a:off x="41800" y="1979775"/>
            <a:ext cx="20295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Dplyr</a:t>
            </a:r>
            <a:endParaRPr b="1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Manipulação de dados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Leitura de conjuntos de dados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Manipulações de dados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Filtrar colunas e dados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Transformar variáveis derivadas de outras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9" name="Google Shape;1929;p176"/>
          <p:cNvSpPr txBox="1"/>
          <p:nvPr/>
        </p:nvSpPr>
        <p:spPr>
          <a:xfrm>
            <a:off x="2231825" y="1979775"/>
            <a:ext cx="17424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MLR3</a:t>
            </a:r>
            <a:endParaRPr b="1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Separação de amostras de dados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Algoritmos de machine learning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Tratamento de dados de alto nível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Métricas de validação de modelos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0" name="Google Shape;1930;p176"/>
          <p:cNvSpPr txBox="1"/>
          <p:nvPr/>
        </p:nvSpPr>
        <p:spPr>
          <a:xfrm>
            <a:off x="5962025" y="1979775"/>
            <a:ext cx="17424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KNITR</a:t>
            </a:r>
            <a:endParaRPr b="1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Geração de relatórios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Gera relatórios que podem ser incorporados em páginas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1" name="Google Shape;1931;p176"/>
          <p:cNvSpPr txBox="1"/>
          <p:nvPr/>
        </p:nvSpPr>
        <p:spPr>
          <a:xfrm>
            <a:off x="7401600" y="1979775"/>
            <a:ext cx="17424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Shiny</a:t>
            </a:r>
            <a:endParaRPr b="1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Criação de interfaces web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Constrói visualizações web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6" name="Google Shape;1936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177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Ferramentas de análise para ciência de dados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2" name="Google Shape;1942;p178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943" name="Google Shape;1943;p178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4" name="Google Shape;1944;p178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945" name="Google Shape;1945;p178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46" name="Google Shape;1946;p178"/>
          <p:cNvSpPr txBox="1"/>
          <p:nvPr/>
        </p:nvSpPr>
        <p:spPr>
          <a:xfrm>
            <a:off x="296400" y="1356975"/>
            <a:ext cx="84723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Visual Studio Code (VS Code) é um editor de código aberto desenvolvido pela Microsoft.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0" i="0" lang="pt-BR" sz="13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 Studio</a:t>
            </a: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é uma </a:t>
            </a:r>
            <a:r>
              <a:rPr b="0" i="0" lang="pt-BR" sz="13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IDE</a:t>
            </a: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desenvolvida pela Microsoft, dedicada ao </a:t>
            </a:r>
            <a:r>
              <a:rPr b="0" i="0" lang="pt-BR" sz="13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.NET Framework</a:t>
            </a: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 a linguagens como C, C++, </a:t>
            </a:r>
            <a:r>
              <a:rPr b="0" i="0" lang="pt-BR" sz="13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C#</a:t>
            </a: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0" i="0" lang="pt-BR" sz="1300" u="none" cap="none" strike="noStrike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F#</a:t>
            </a: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 Por ser uma solução completa, é uma ferramenta bem mais pesada.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Já o VS Code é um Editor de Código, o qual possui as funcionalidades mais simples como: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edição de código com suporte a várias linguagens de programação;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terminal de comandos integrado;</a:t>
            </a:r>
            <a:endParaRPr b="0" i="0" sz="1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controle de versão;</a:t>
            </a:r>
            <a:endParaRPr b="0" i="0" sz="125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7" name="Google Shape;1947;p178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VsCode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2" name="Google Shape;1952;p179"/>
          <p:cNvGrpSpPr/>
          <p:nvPr/>
        </p:nvGrpSpPr>
        <p:grpSpPr>
          <a:xfrm>
            <a:off x="0" y="-1"/>
            <a:ext cx="9144003" cy="1526700"/>
            <a:chOff x="0" y="49"/>
            <a:chExt cx="9144003" cy="1526700"/>
          </a:xfrm>
        </p:grpSpPr>
        <p:pic>
          <p:nvPicPr>
            <p:cNvPr id="1953" name="Google Shape;1953;p179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4" name="Google Shape;1954;p179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955" name="Google Shape;1955;p179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56" name="Google Shape;1956;p179"/>
          <p:cNvSpPr txBox="1"/>
          <p:nvPr/>
        </p:nvSpPr>
        <p:spPr>
          <a:xfrm>
            <a:off x="296400" y="1356975"/>
            <a:ext cx="84723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Pontos Positivos: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Permite integração com GitHub para versionamento de código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Permite Debug do código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 Intellisense para ajudar com atalhos na geração de códigos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Trabalhamos a nível de diretórios de projetos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Possui muitas extensões, inclusive Jupyter Notebook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Integração com Co-pilot (Funcionalidade Incrível)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Tema dark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7" name="Google Shape;1957;p179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VsCode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2" name="Google Shape;1962;p180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963" name="Google Shape;1963;p180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4" name="Google Shape;1964;p180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965" name="Google Shape;1965;p180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66" name="Google Shape;1966;p180"/>
          <p:cNvSpPr txBox="1"/>
          <p:nvPr/>
        </p:nvSpPr>
        <p:spPr>
          <a:xfrm>
            <a:off x="296400" y="1356975"/>
            <a:ext cx="8472300" cy="31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Jupyter notebook em nuvem, open source, integrado a sua conta do Google. Possui escala, permite compartilhamento do notebook, trabalho colaborativo, e muito mais.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Colab foi desenvolvido e é mantido pelo Google Research, ele permite que qualquer pessoa com uma conta Google acesse um ambiente de desenvolvimento e utilize recursos computacionais e gráficos como GPU e TPU para análise de dados e desenvolvimento de modelos de Machine Learning e Deep Learning.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Sem configuração de ambiente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Acesso a GPU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Fácil compartilhamento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Já vem com quase todas as bibliotecas instaladas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7" name="Google Shape;1967;p180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Google Colab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2" name="Google Shape;1972;p181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973" name="Google Shape;1973;p181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4" name="Google Shape;1974;p181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975" name="Google Shape;1975;p181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76" name="Google Shape;1976;p181"/>
          <p:cNvSpPr txBox="1"/>
          <p:nvPr/>
        </p:nvSpPr>
        <p:spPr>
          <a:xfrm>
            <a:off x="296400" y="1356975"/>
            <a:ext cx="84723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Em muitos momentos rodamos processos demorados e pesados em análise de dados, se isso for em sua máquina, muitas vezes impacta o seu uso da máquina. Se estiver treinando um modelo de inteligência artificial então, o uso de GPU/TPU é essencial.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 nesta hora temos o Colab que nos fornece até 12 horas de uso de um ambiente web, com tudo instalado, sem setup e se precisar de mais, tem uma opção paga para mais poder de processamento.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181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Google Colab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8" name="Google Shape;1978;p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0250" y="3068344"/>
            <a:ext cx="2667400" cy="14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3" name="Google Shape;1983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84" name="Google Shape;1984;p182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Ferramentas On Cloud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/>
        </p:nvSpPr>
        <p:spPr>
          <a:xfrm>
            <a:off x="1823025" y="226925"/>
            <a:ext cx="5824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Era da entrega de valor</a:t>
            </a:r>
            <a:endParaRPr sz="4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681175" y="1352075"/>
            <a:ext cx="8076600" cy="3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Muitas empresas criaram os “labs” de inovação com foco em usar a inteligência artificial aliada a outras tecnologias para trazer inovação e sair na frente dos concorrentes.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Saíram destes labs muitas coisas interessantes, mas e o ROI? As empresas em algum momento precisam ter o retorno deste investimento, e é neste momento que estamos hoje, momento de entrega de valor, a IA já se mostrou muito útil mas precisa entregar valor com isso.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 é Inteligência Artificial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90" name="Google Shape;290;p30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9" name="Google Shape;1989;p183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990" name="Google Shape;1990;p183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1" name="Google Shape;1991;p183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992" name="Google Shape;1992;p183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93" name="Google Shape;1993;p183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Microsoft Azure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4" name="Google Shape;1994;p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775" y="1356975"/>
            <a:ext cx="6311099" cy="3593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9" name="Google Shape;1999;p184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2000" name="Google Shape;2000;p184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1" name="Google Shape;2001;p184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2002" name="Google Shape;2002;p184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03" name="Google Shape;2003;p184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Microsoft Azure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4" name="Google Shape;2004;p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250" y="1356975"/>
            <a:ext cx="7985476" cy="365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9" name="Google Shape;2009;p185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2010" name="Google Shape;2010;p185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1" name="Google Shape;2011;p185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2012" name="Google Shape;2012;p185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13" name="Google Shape;2013;p185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Microsoft Azure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4" name="Google Shape;2014;p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9088" y="1356975"/>
            <a:ext cx="5185823" cy="364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9" name="Google Shape;2019;p186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2020" name="Google Shape;2020;p186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1" name="Google Shape;2021;p186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2022" name="Google Shape;2022;p186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23" name="Google Shape;2023;p186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GCP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4" name="Google Shape;2024;p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725" y="1356975"/>
            <a:ext cx="7012551" cy="35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9" name="Google Shape;2029;p187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2030" name="Google Shape;2030;p187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1" name="Google Shape;2031;p187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2032" name="Google Shape;2032;p187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33" name="Google Shape;2033;p187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GCP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4" name="Google Shape;2034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563" y="1190800"/>
            <a:ext cx="7650877" cy="374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9" name="Google Shape;2039;p188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2040" name="Google Shape;2040;p188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1" name="Google Shape;2041;p188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2042" name="Google Shape;2042;p188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43" name="Google Shape;2043;p188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GCP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4" name="Google Shape;2044;p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788" y="1207625"/>
            <a:ext cx="7544424" cy="36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oogle Shape;2049;p189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2050" name="Google Shape;2050;p189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1" name="Google Shape;2051;p189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2052" name="Google Shape;2052;p189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53" name="Google Shape;2053;p189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AWS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4" name="Google Shape;2054;p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7613" y="1258150"/>
            <a:ext cx="6448775" cy="37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9" name="Google Shape;2059;p190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2060" name="Google Shape;2060;p190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1" name="Google Shape;2061;p190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2062" name="Google Shape;2062;p190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63" name="Google Shape;2063;p190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AWS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4" name="Google Shape;2064;p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3825" y="1140275"/>
            <a:ext cx="6311101" cy="3787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9" name="Google Shape;2069;p191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2070" name="Google Shape;2070;p191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1" name="Google Shape;2071;p191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Amostragem Mínima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2072" name="Google Shape;2072;p191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73" name="Google Shape;2073;p191"/>
          <p:cNvSpPr txBox="1"/>
          <p:nvPr/>
        </p:nvSpPr>
        <p:spPr>
          <a:xfrm>
            <a:off x="41800" y="734175"/>
            <a:ext cx="6311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AWS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4" name="Google Shape;2074;p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2375" y="1072925"/>
            <a:ext cx="6311100" cy="3957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9" name="Google Shape;2079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p192"/>
          <p:cNvSpPr txBox="1"/>
          <p:nvPr/>
        </p:nvSpPr>
        <p:spPr>
          <a:xfrm>
            <a:off x="3238500" y="2226000"/>
            <a:ext cx="26670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Obrigado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1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Ética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/>
        </p:nvSpPr>
        <p:spPr>
          <a:xfrm>
            <a:off x="3257250" y="226925"/>
            <a:ext cx="2629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IA e Ética</a:t>
            </a:r>
            <a:endParaRPr sz="4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681175" y="1373025"/>
            <a:ext cx="8076600" cy="3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“ Ética é o que você faz quando ninguém está te olhando. “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Quando tomamos uma decisão ou escolhemos agir de determinada forma, nos baseamos em fundamentos éticos para escolher, isso é pensar não apenas no que poderia acontecer mas também no que é correto fazer.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No entanto, a definição do que é ético pode variar no tempo e no espaço. O que é ético para um grupo de pessoas pode não ser para outro.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Ética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04" name="Google Shape;304;p32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969550" y="1017700"/>
            <a:ext cx="39123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3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Leandro Romualdo</a:t>
            </a:r>
            <a:endParaRPr b="1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3969550" y="2161550"/>
            <a:ext cx="4524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Profissional de dados com mais de uma década de experiência em todo ciclo de vida de um dado.  Curs</a:t>
            </a:r>
            <a:r>
              <a:rPr lang="pt-BR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ei</a:t>
            </a:r>
            <a:r>
              <a:rPr b="0" i="0" lang="pt-BR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Sistemas de Informação na Uninove, Bancos de dados e BI na FIAP e </a:t>
            </a:r>
            <a:r>
              <a:rPr lang="pt-BR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</a:t>
            </a:r>
            <a:r>
              <a:rPr b="0" i="0" lang="pt-BR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especialista em ciência de dados formado pelo Mackenzie. Ministro as disciplinas de inteligência artificial e ciência de dados</a:t>
            </a:r>
            <a:r>
              <a:rPr lang="pt-BR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sou palestrante, piloto de track day e pai de duas crianças maravilhosas.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323667" y="3932332"/>
            <a:ext cx="34119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668A"/>
              </a:buClr>
              <a:buSzPts val="1100"/>
              <a:buFont typeface="Montserrat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linkedin.com/leandroromualdo</a:t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668A"/>
              </a:buClr>
              <a:buSzPts val="1100"/>
              <a:buFont typeface="Montserra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350" y="1331100"/>
            <a:ext cx="2592600" cy="25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675" y="3921509"/>
            <a:ext cx="258925" cy="2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7675" y="4328000"/>
            <a:ext cx="258925" cy="2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323667" y="4338820"/>
            <a:ext cx="34119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leandroromualdo@uni9.pro.br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668A"/>
              </a:buClr>
              <a:buSzPts val="1100"/>
              <a:buFont typeface="Montserra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7671" y="4706850"/>
            <a:ext cx="258925" cy="2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365342" y="4745320"/>
            <a:ext cx="34119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</a:rPr>
              <a:t>11 99776-4740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668A"/>
              </a:buClr>
              <a:buSzPts val="1100"/>
              <a:buFont typeface="Montserra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/>
        </p:nvSpPr>
        <p:spPr>
          <a:xfrm>
            <a:off x="3257250" y="226925"/>
            <a:ext cx="2629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IA e Ética</a:t>
            </a:r>
            <a:endParaRPr sz="4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681175" y="1373025"/>
            <a:ext cx="8076600" cy="3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Mas neste cenário podemos nos perguntar.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É possível uma máquina ter comportamento ético?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Seus valores morais são herdados ou devem ser ensinados?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 Viés pode ser considerado um desvio ético?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Quem será responsabilizado em caso de falhas ética de uma IA?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Estamos prontos para julgar o comportamento de uma IA?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Teste a máquina moral da universidade de Massachussets </a:t>
            </a:r>
            <a:r>
              <a:rPr lang="pt-BR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aqui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3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Ética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12" name="Google Shape;312;p33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/>
        </p:nvSpPr>
        <p:spPr>
          <a:xfrm>
            <a:off x="3257250" y="226925"/>
            <a:ext cx="2629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IA e Ética</a:t>
            </a:r>
            <a:endParaRPr sz="4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4"/>
          <p:cNvSpPr txBox="1"/>
          <p:nvPr/>
        </p:nvSpPr>
        <p:spPr>
          <a:xfrm>
            <a:off x="681175" y="1373025"/>
            <a:ext cx="80766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 que pode parecer uma escolha clara e moralmente óbvia para nós humanos pode não ser para uma IA. Pense que um robô recebe uma tarefa de postar uma carta no correio. No caminho há um rio e uma criança está se afogando, para nós humanos não há dúvidas, salvamos a criança, mas para o robô ele postaria a carta pois é o que foi designado para fazer.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Podemos considerar algumas métricas para melhorar o exemplo: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Postar a carta = +1, salvar criança = +1000, mas e se o robô estiver dirigindo um caminhão com 1001 cartas?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Vida de uma criança = 1000, postar cartas = 1001 X 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6211500" y="4714725"/>
            <a:ext cx="168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pt-BR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Cappra Institute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Ética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21" name="Google Shape;321;p34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/>
          <p:nvPr/>
        </p:nvSpPr>
        <p:spPr>
          <a:xfrm>
            <a:off x="2839150" y="226925"/>
            <a:ext cx="3477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Dados e Ética</a:t>
            </a:r>
            <a:endParaRPr sz="4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6211500" y="4714725"/>
            <a:ext cx="168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pt-BR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Cappra Institute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5"/>
          <p:cNvSpPr txBox="1"/>
          <p:nvPr/>
        </p:nvSpPr>
        <p:spPr>
          <a:xfrm>
            <a:off x="681175" y="1373025"/>
            <a:ext cx="80766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Dados de localização se transforma em rotas, dados de clima se transformam em previsões de tempo, dados de busca e consumo se transformam em sugestões de produtos, tudo para desenhar um perfil do cliente.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 crescente dependência de algoritmos de machine learning para tomada de decisão e redução gradual do envolvimento humano levanta questões a respeito de justiça, responsabilidade e transparência por parte dos algoritmos no uso dos nossos dados.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Ética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30" name="Google Shape;330;p35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/>
        </p:nvSpPr>
        <p:spPr>
          <a:xfrm>
            <a:off x="2839150" y="226925"/>
            <a:ext cx="3477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Dados e Ética</a:t>
            </a:r>
            <a:endParaRPr sz="4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6"/>
          <p:cNvSpPr txBox="1"/>
          <p:nvPr/>
        </p:nvSpPr>
        <p:spPr>
          <a:xfrm>
            <a:off x="6211500" y="4714725"/>
            <a:ext cx="168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pt-BR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Cappra Institute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681175" y="1373025"/>
            <a:ext cx="80766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Um excelente exemplo de ética ou a falta dela, é a comercialização de dados. Empresas compram dados mas muitas vezes não se perguntam de onde vem o dado, se é legal essa coleta, o dono do dado está ciente que suas informações serão comercializadas?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É muito comum nos cadastrarmos em algum serviço ou site e começar a receber ligações e mensagens ofertando coisas que não sabemos como as empresas chegaram até nós. O uso de dados como gênero, raça, religião, etnia nos algoritmos é permitido na empresa?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Ética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39" name="Google Shape;339;p36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/>
          <p:nvPr/>
        </p:nvSpPr>
        <p:spPr>
          <a:xfrm>
            <a:off x="2839150" y="226925"/>
            <a:ext cx="3477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Modelagem de algoritmos</a:t>
            </a:r>
            <a:endParaRPr sz="4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7"/>
          <p:cNvSpPr txBox="1"/>
          <p:nvPr/>
        </p:nvSpPr>
        <p:spPr>
          <a:xfrm>
            <a:off x="6211500" y="4714725"/>
            <a:ext cx="168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pt-BR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Cappra Institute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7"/>
          <p:cNvSpPr txBox="1"/>
          <p:nvPr/>
        </p:nvSpPr>
        <p:spPr>
          <a:xfrm>
            <a:off x="681175" y="1373025"/>
            <a:ext cx="80766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	Um algoritmo de aprendizagem de máquina aprende com comportamentos passados a ele. A forma como modelamos os dados vai ditar como o modelo vai aprender, isso quer dizer que todo e qualquer tipo de viés passado ao algoritmo será reproduzido nas predições do mesmo.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“Os pontos cegos de um modelo refletem o julgamento e prioridades de seus criadores.”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– Cathey O´Neil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 viés pode surgir de diferentes formas, seja um viés histórico, viés temporal, viés de representatividade, viés de avaliação, entre outros.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7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Ética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48" name="Google Shape;348;p37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/>
          <p:nvPr/>
        </p:nvSpPr>
        <p:spPr>
          <a:xfrm>
            <a:off x="1984775" y="226925"/>
            <a:ext cx="6184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Algoritmos no mundo real</a:t>
            </a:r>
            <a:endParaRPr sz="4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6211500" y="4714725"/>
            <a:ext cx="168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pt-BR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Cappra Institute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681175" y="1373025"/>
            <a:ext cx="80766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	Algoritmo treinado, testado e validado, e agora? Ambiente produtivo, claro!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Acontece que machine learning não é bala de prata para nada, se não houver inteligência humana após a inteligência artificial as coisas não andam.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Precisamos ter um plano de quem, quando e como vão usar o resultado deste algoritmo, medir o impacto das previsões do algoritmo no mundo real, porque afinal de contas o algoritmo erra, certo?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Ética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57" name="Google Shape;357;p38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/>
          <p:nvPr/>
        </p:nvSpPr>
        <p:spPr>
          <a:xfrm>
            <a:off x="1984775" y="226925"/>
            <a:ext cx="6184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Algoritmos no mundo real</a:t>
            </a:r>
            <a:endParaRPr sz="4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9"/>
          <p:cNvSpPr txBox="1"/>
          <p:nvPr/>
        </p:nvSpPr>
        <p:spPr>
          <a:xfrm>
            <a:off x="6211500" y="4714725"/>
            <a:ext cx="168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pt-BR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Cappra Institute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681175" y="1373025"/>
            <a:ext cx="80766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	O algoritmo erra a predição, de quem é a culpa? De ninguém. É esperado que o algoritmo não acerte todas, mas o comportamento do modelo pode ser previsto e entendido na maior parte das vezes.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Em alguns países existe legislação que exige que modelos de machine learning tenham interpretação para justificar a tomada de decisão e eximir os sistemas de viés por raça, religião, localização, entre outros.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Estudo completo sobre Ética e IA pode ser visto </a:t>
            </a:r>
            <a:r>
              <a:rPr lang="pt-BR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aqui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Ética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66" name="Google Shape;366;p39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/>
          <p:nvPr>
            <p:ph type="title"/>
          </p:nvPr>
        </p:nvSpPr>
        <p:spPr>
          <a:xfrm>
            <a:off x="1833500" y="205975"/>
            <a:ext cx="6400500" cy="97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073763"/>
                </a:solidFill>
              </a:rPr>
              <a:t>Inteligência Artificial e sub-áreas</a:t>
            </a:r>
            <a:endParaRPr sz="2400"/>
          </a:p>
        </p:txBody>
      </p:sp>
      <p:pic>
        <p:nvPicPr>
          <p:cNvPr id="372" name="Google Shape;3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461" y="1138250"/>
            <a:ext cx="4987075" cy="392617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Sub-Áreas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74" name="Google Shape;374;p40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/>
          <p:nvPr>
            <p:ph type="title"/>
          </p:nvPr>
        </p:nvSpPr>
        <p:spPr>
          <a:xfrm>
            <a:off x="1817400" y="402250"/>
            <a:ext cx="61479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073763"/>
                </a:solidFill>
              </a:rPr>
              <a:t>Sistemas baseados em agentes e múltiplos agentes</a:t>
            </a:r>
            <a:endParaRPr/>
          </a:p>
        </p:txBody>
      </p:sp>
      <p:sp>
        <p:nvSpPr>
          <p:cNvPr id="380" name="Google Shape;380;p41"/>
          <p:cNvSpPr txBox="1"/>
          <p:nvPr>
            <p:ph idx="1" type="body"/>
          </p:nvPr>
        </p:nvSpPr>
        <p:spPr>
          <a:xfrm>
            <a:off x="457200" y="1623725"/>
            <a:ext cx="8229600" cy="24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/>
              <a:t>	A Inteligência artificial consiste principalmente em criar sistemas baseados em agentes. De acordo com Russel e Norvig, um agente é qualquer coisa capaz de perceber o ambiente em que está localizado e efetuar ações de forma a interagir nesse ambiente. 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/>
              <a:t>Um agente é inteligente quando suas ações são as melhores possíveis de acordo com as situações que forem propostas a ele, considerando alguma medida de desempenho que serve para avaliar o agente.</a:t>
            </a:r>
            <a:endParaRPr sz="2000"/>
          </a:p>
        </p:txBody>
      </p:sp>
      <p:sp>
        <p:nvSpPr>
          <p:cNvPr id="381" name="Google Shape;381;p41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Sub-Áreas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82" name="Google Shape;382;p41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/>
          <p:nvPr>
            <p:ph type="title"/>
          </p:nvPr>
        </p:nvSpPr>
        <p:spPr>
          <a:xfrm>
            <a:off x="1498050" y="169675"/>
            <a:ext cx="61479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073763"/>
                </a:solidFill>
              </a:rPr>
              <a:t>Busca</a:t>
            </a:r>
            <a:endParaRPr/>
          </a:p>
        </p:txBody>
      </p:sp>
      <p:sp>
        <p:nvSpPr>
          <p:cNvPr id="388" name="Google Shape;388;p42"/>
          <p:cNvSpPr txBox="1"/>
          <p:nvPr>
            <p:ph idx="1" type="body"/>
          </p:nvPr>
        </p:nvSpPr>
        <p:spPr>
          <a:xfrm>
            <a:off x="457200" y="1623725"/>
            <a:ext cx="8229600" cy="24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/>
              <a:t>	Uma das mais antigas áreas da inteligência artificial, voltada para o desenvolvimento de algoritmos eficientes em procurar soluções em grafos computacionais. Grafos são estruturas de dados geralmente usadas para representar estados e transições em um mundo onde o agente esteja inserido.</a:t>
            </a:r>
            <a:endParaRPr sz="2000"/>
          </a:p>
        </p:txBody>
      </p:sp>
      <p:sp>
        <p:nvSpPr>
          <p:cNvPr id="389" name="Google Shape;389;p42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Sub-Áreas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90" name="Google Shape;390;p42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18393"/>
          <a:stretch/>
        </p:blipFill>
        <p:spPr>
          <a:xfrm>
            <a:off x="0" y="-1"/>
            <a:ext cx="9144003" cy="15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723400" y="596050"/>
            <a:ext cx="58680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lang="pt-BR" sz="2400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Acesse</a:t>
            </a:r>
            <a:r>
              <a:rPr b="1" lang="pt-BR" sz="2400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 o Classroom da turma. Todos os materiais serão </a:t>
            </a:r>
            <a:r>
              <a:rPr b="1" lang="pt-BR" sz="2400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disponibilizados</a:t>
            </a:r>
            <a:r>
              <a:rPr b="1" lang="pt-BR" sz="2400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 neste Classroom </a:t>
            </a:r>
            <a:endParaRPr b="1" i="0" sz="17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51425" y="2283650"/>
            <a:ext cx="4886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https://classroom.google.com/c/NTI2MTk5NzAzNTYw?cjc=wlikwee</a:t>
            </a:r>
            <a:endParaRPr b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09563" y="1133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Sobre as aulas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5" name="Google Shape;85;p16"/>
          <p:cNvCxnSpPr/>
          <p:nvPr/>
        </p:nvCxnSpPr>
        <p:spPr>
          <a:xfrm>
            <a:off x="0" y="3049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224" y="2480275"/>
            <a:ext cx="2394800" cy="24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 txBox="1"/>
          <p:nvPr>
            <p:ph type="title"/>
          </p:nvPr>
        </p:nvSpPr>
        <p:spPr>
          <a:xfrm>
            <a:off x="1827450" y="205975"/>
            <a:ext cx="61479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073763"/>
                </a:solidFill>
              </a:rPr>
              <a:t>Planejamento automatizado</a:t>
            </a:r>
            <a:endParaRPr/>
          </a:p>
        </p:txBody>
      </p:sp>
      <p:sp>
        <p:nvSpPr>
          <p:cNvPr id="396" name="Google Shape;396;p43"/>
          <p:cNvSpPr txBox="1"/>
          <p:nvPr>
            <p:ph idx="1" type="body"/>
          </p:nvPr>
        </p:nvSpPr>
        <p:spPr>
          <a:xfrm>
            <a:off x="457200" y="1405875"/>
            <a:ext cx="8229600" cy="328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/>
              <a:t>	Planejamento automatizado é um processo de deliberação que seleciona e organiza ações, antecipando resultados esperados. Esta deliberação busca alcançar, da melhor forma possível, objetivos pré-definidos. 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/>
              <a:t>Um planejamento automatizado também pode ser descrito como um agente que precisa alcançar uma </a:t>
            </a:r>
            <a:r>
              <a:rPr lang="pt-BR" sz="2000"/>
              <a:t>meta, maximizar</a:t>
            </a:r>
            <a:r>
              <a:rPr lang="pt-BR" sz="2000"/>
              <a:t> ou minimizar uma medida, e para isso ele seleciona quais ações realizar para que a tarefa seja realizada da melhor forma possível. 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97" name="Google Shape;397;p43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Sub-Áreas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98" name="Google Shape;398;p43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type="title"/>
          </p:nvPr>
        </p:nvSpPr>
        <p:spPr>
          <a:xfrm>
            <a:off x="1827450" y="205975"/>
            <a:ext cx="61479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073763"/>
                </a:solidFill>
              </a:rPr>
              <a:t>Machine Learning</a:t>
            </a:r>
            <a:endParaRPr/>
          </a:p>
        </p:txBody>
      </p:sp>
      <p:sp>
        <p:nvSpPr>
          <p:cNvPr id="404" name="Google Shape;404;p44"/>
          <p:cNvSpPr txBox="1"/>
          <p:nvPr>
            <p:ph idx="1" type="body"/>
          </p:nvPr>
        </p:nvSpPr>
        <p:spPr>
          <a:xfrm>
            <a:off x="457200" y="1647925"/>
            <a:ext cx="8229600" cy="258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/>
              <a:t>	Machine learning é uma </a:t>
            </a:r>
            <a:r>
              <a:rPr lang="pt-BR" sz="2000"/>
              <a:t>subárea</a:t>
            </a:r>
            <a:r>
              <a:rPr lang="pt-BR" sz="2000"/>
              <a:t> de inteligência artificial dedicada a criação de algoritmos e técnicas que permitam o agente aprender através de exemplos e experiências anteriores. 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/>
              <a:t>Quanto mais ele tem contato com exemplos passados, maior pode ser a assertividade do agente. Dentro de machine learning temos ainda deep learning que se dedica a aprendizado através de </a:t>
            </a:r>
            <a:r>
              <a:rPr lang="pt-BR" sz="2000"/>
              <a:t>redes</a:t>
            </a:r>
            <a:r>
              <a:rPr lang="pt-BR" sz="2000"/>
              <a:t> neurais artificiais baseadas no funcionamento do cérebro humano. </a:t>
            </a:r>
            <a:endParaRPr sz="2000"/>
          </a:p>
        </p:txBody>
      </p:sp>
      <p:sp>
        <p:nvSpPr>
          <p:cNvPr id="405" name="Google Shape;405;p44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Sub-Áreas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406" name="Google Shape;406;p44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>
            <p:ph type="title"/>
          </p:nvPr>
        </p:nvSpPr>
        <p:spPr>
          <a:xfrm>
            <a:off x="1827450" y="437475"/>
            <a:ext cx="61479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073763"/>
                </a:solidFill>
              </a:rPr>
              <a:t>Processamento de linguagem natural</a:t>
            </a:r>
            <a:endParaRPr/>
          </a:p>
        </p:txBody>
      </p:sp>
      <p:sp>
        <p:nvSpPr>
          <p:cNvPr id="412" name="Google Shape;412;p45"/>
          <p:cNvSpPr txBox="1"/>
          <p:nvPr>
            <p:ph idx="1" type="body"/>
          </p:nvPr>
        </p:nvSpPr>
        <p:spPr>
          <a:xfrm>
            <a:off x="457200" y="1647925"/>
            <a:ext cx="8229600" cy="258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/>
              <a:t>	Umas das áreas com muitas aplicações nos dias atuais é o NLP, natural language processing. Está presente em muitos periféricos que usamos diariamente. Trata-se da compreensão da nossa forma de se comunicar pela máquina. NLP atualmente é dividido entre NLU (natural language understanding) compreensão da linguagem, seja texto ou voz, e NLG (natural language generation) geração de textos a partir de exemplos passados em treinamento da rede em um momento anterior. </a:t>
            </a:r>
            <a:endParaRPr sz="2000"/>
          </a:p>
        </p:txBody>
      </p:sp>
      <p:sp>
        <p:nvSpPr>
          <p:cNvPr id="413" name="Google Shape;413;p45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Sub-Áreas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414" name="Google Shape;414;p45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/>
          <p:nvPr>
            <p:ph type="title"/>
          </p:nvPr>
        </p:nvSpPr>
        <p:spPr>
          <a:xfrm>
            <a:off x="1827450" y="205975"/>
            <a:ext cx="61479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073763"/>
                </a:solidFill>
              </a:rPr>
              <a:t>Representação do conhecimento</a:t>
            </a:r>
            <a:endParaRPr/>
          </a:p>
        </p:txBody>
      </p:sp>
      <p:sp>
        <p:nvSpPr>
          <p:cNvPr id="420" name="Google Shape;420;p46"/>
          <p:cNvSpPr txBox="1"/>
          <p:nvPr>
            <p:ph idx="1" type="body"/>
          </p:nvPr>
        </p:nvSpPr>
        <p:spPr>
          <a:xfrm>
            <a:off x="457200" y="1647925"/>
            <a:ext cx="8229600" cy="258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/>
              <a:t>	A representação do conhecimento é a forma como o agente enxerga o mundo, esse conhecimento pode ser baseado em regras ou fatos. 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/>
              <a:t>Um agente de processamento de linguagem natural pode ter conhecimento em gramática para compreensão e geração de textos, bem  como, um agente que vai classificar imagens deve saber que vai receber uma </a:t>
            </a:r>
            <a:r>
              <a:rPr lang="pt-BR" sz="2000"/>
              <a:t>imagem de três</a:t>
            </a:r>
            <a:r>
              <a:rPr lang="pt-BR" sz="2000"/>
              <a:t> canais de cores (RGB) e deve saber o que fazer com isso. </a:t>
            </a:r>
            <a:endParaRPr sz="2000"/>
          </a:p>
        </p:txBody>
      </p:sp>
      <p:sp>
        <p:nvSpPr>
          <p:cNvPr id="421" name="Google Shape;421;p46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Sub-Áreas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422" name="Google Shape;422;p46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 txBox="1"/>
          <p:nvPr>
            <p:ph type="title"/>
          </p:nvPr>
        </p:nvSpPr>
        <p:spPr>
          <a:xfrm>
            <a:off x="1827450" y="205975"/>
            <a:ext cx="61479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073763"/>
                </a:solidFill>
              </a:rPr>
              <a:t>Raciocínio e Raciocínio Probabilístico</a:t>
            </a:r>
            <a:endParaRPr/>
          </a:p>
        </p:txBody>
      </p:sp>
      <p:sp>
        <p:nvSpPr>
          <p:cNvPr id="428" name="Google Shape;428;p47"/>
          <p:cNvSpPr txBox="1"/>
          <p:nvPr>
            <p:ph idx="1" type="body"/>
          </p:nvPr>
        </p:nvSpPr>
        <p:spPr>
          <a:xfrm>
            <a:off x="457200" y="1647925"/>
            <a:ext cx="8229600" cy="258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/>
              <a:t>	O raciocínio e o raciocínio probabilístico são subáreas da inteligência artificial que se dedicam a formalizar o raciocínio por meio de fórmulas lógicas </a:t>
            </a:r>
            <a:r>
              <a:rPr lang="pt-BR" sz="2000"/>
              <a:t>(lógica</a:t>
            </a:r>
            <a:r>
              <a:rPr lang="pt-BR" sz="2000"/>
              <a:t> proposicional e lógica de primeira ordem).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/>
              <a:t>Estas áreas possuem alguns conceitos que são fundamentais e acabam servindo de base para outras subáreas da inteligência artificial. </a:t>
            </a:r>
            <a:endParaRPr sz="2000"/>
          </a:p>
        </p:txBody>
      </p:sp>
      <p:sp>
        <p:nvSpPr>
          <p:cNvPr id="429" name="Google Shape;429;p47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Sub-Áreas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430" name="Google Shape;430;p47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/>
          <p:nvPr>
            <p:ph type="title"/>
          </p:nvPr>
        </p:nvSpPr>
        <p:spPr>
          <a:xfrm>
            <a:off x="1827450" y="205975"/>
            <a:ext cx="61479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073763"/>
                </a:solidFill>
              </a:rPr>
              <a:t>Robótica e Percepção</a:t>
            </a:r>
            <a:endParaRPr/>
          </a:p>
        </p:txBody>
      </p:sp>
      <p:sp>
        <p:nvSpPr>
          <p:cNvPr id="436" name="Google Shape;436;p48"/>
          <p:cNvSpPr txBox="1"/>
          <p:nvPr>
            <p:ph idx="1" type="body"/>
          </p:nvPr>
        </p:nvSpPr>
        <p:spPr>
          <a:xfrm>
            <a:off x="457200" y="1647925"/>
            <a:ext cx="8229600" cy="258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/>
              <a:t>	Robótica e percepção são áreas em alta na inteligência artificial, afinal de contas em alguns casos precisamos criar agentes físicos, robôs e afins. E o uso de sensores, atuadores e efetuadores se tornam capazes de interferir no mundo real.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/>
              <a:t>Um exemplo é o Roomba da iRobot, que possui sensores que detectam a sujeira no ambiente em que estão localizados, processam a informação adquirida pelo sensor e por meio dos atuadores, enviam informações ao efetuador de como limpar o local.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37" name="Google Shape;437;p48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Inteligência Artificial e Sub-Áreas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438" name="Google Shape;438;p48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9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Mining e modelos de análise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0"/>
          <p:cNvSpPr txBox="1"/>
          <p:nvPr/>
        </p:nvSpPr>
        <p:spPr>
          <a:xfrm>
            <a:off x="1032400" y="964225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Demanda por profissionais de dados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51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456" name="Google Shape;456;p51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51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 carreira de dados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458" name="Google Shape;458;p51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9" name="Google Shape;459;p51"/>
          <p:cNvSpPr txBox="1"/>
          <p:nvPr/>
        </p:nvSpPr>
        <p:spPr>
          <a:xfrm>
            <a:off x="826275" y="642325"/>
            <a:ext cx="58680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Profissional de dados? Está avaliando novas oportunidades?</a:t>
            </a:r>
            <a:endParaRPr b="1" i="0" sz="17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0" name="Google Shape;46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275" y="1704025"/>
            <a:ext cx="2654725" cy="330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8175" y="2057725"/>
            <a:ext cx="5358197" cy="2513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2" name="Google Shape;462;p51"/>
          <p:cNvSpPr txBox="1"/>
          <p:nvPr/>
        </p:nvSpPr>
        <p:spPr>
          <a:xfrm>
            <a:off x="7804650" y="4659475"/>
            <a:ext cx="289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Fonte: </a:t>
            </a:r>
            <a:r>
              <a:rPr lang="pt-BR" sz="700" u="sng">
                <a:solidFill>
                  <a:schemeClr val="hlink"/>
                </a:solidFill>
                <a:hlinkClick r:id="rId6"/>
              </a:rPr>
              <a:t>RobertHalf</a:t>
            </a:r>
            <a:endParaRPr sz="7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52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468" name="Google Shape;468;p52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52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 carreira de dados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470" name="Google Shape;470;p52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71" name="Google Shape;471;p52"/>
          <p:cNvSpPr txBox="1"/>
          <p:nvPr/>
        </p:nvSpPr>
        <p:spPr>
          <a:xfrm>
            <a:off x="826275" y="642325"/>
            <a:ext cx="58680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Profissional de dados? Está avaliando novas oportunidades?</a:t>
            </a:r>
            <a:endParaRPr b="1" i="0" sz="17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52"/>
          <p:cNvSpPr txBox="1"/>
          <p:nvPr/>
        </p:nvSpPr>
        <p:spPr>
          <a:xfrm>
            <a:off x="7804650" y="4659475"/>
            <a:ext cx="289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Fonte: </a:t>
            </a:r>
            <a:r>
              <a:rPr lang="pt-BR" sz="700" u="sng">
                <a:solidFill>
                  <a:schemeClr val="hlink"/>
                </a:solidFill>
                <a:hlinkClick r:id="rId4"/>
              </a:rPr>
              <a:t>RobertHalf</a:t>
            </a:r>
            <a:endParaRPr sz="700"/>
          </a:p>
        </p:txBody>
      </p:sp>
      <p:pic>
        <p:nvPicPr>
          <p:cNvPr id="473" name="Google Shape;47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175" y="1635938"/>
            <a:ext cx="7287649" cy="26675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4" name="Google Shape;47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800" y="1836725"/>
            <a:ext cx="7406424" cy="30371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18393"/>
          <a:stretch/>
        </p:blipFill>
        <p:spPr>
          <a:xfrm>
            <a:off x="0" y="-1"/>
            <a:ext cx="9144003" cy="15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723400" y="596050"/>
            <a:ext cx="58680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lang="pt-BR" sz="2400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Acesse o </a:t>
            </a:r>
            <a:r>
              <a:rPr b="1" lang="pt-BR" sz="2400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formulário</a:t>
            </a:r>
            <a:r>
              <a:rPr b="1" lang="pt-BR" sz="2400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 abaixo e preencha com seu nome, RA e E-mail Uninove. </a:t>
            </a:r>
            <a:endParaRPr b="1" i="0" sz="17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636325" y="2263550"/>
            <a:ext cx="4886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https://forms.gle/edXZNshmEzXEsS3h</a:t>
            </a:r>
            <a:r>
              <a:rPr b="1" lang="pt-B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8</a:t>
            </a:r>
            <a:endParaRPr b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409563" y="1133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Sobre vocês…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5" name="Google Shape;95;p17"/>
          <p:cNvCxnSpPr/>
          <p:nvPr/>
        </p:nvCxnSpPr>
        <p:spPr>
          <a:xfrm>
            <a:off x="0" y="3049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2151" y="2648050"/>
            <a:ext cx="2317350" cy="23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53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480" name="Google Shape;480;p53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53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 carreira de dados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482" name="Google Shape;482;p53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83" name="Google Shape;483;p53"/>
          <p:cNvSpPr txBox="1"/>
          <p:nvPr/>
        </p:nvSpPr>
        <p:spPr>
          <a:xfrm>
            <a:off x="826275" y="642325"/>
            <a:ext cx="58680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Profissional de dados? Está avaliando novas oportunidades?</a:t>
            </a:r>
            <a:endParaRPr b="1" i="0" sz="17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676575" y="2293725"/>
            <a:ext cx="4886700" cy="26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Linkedin soltou um artigo falando das carreiras em alta demanda nos últimos cinco anos. Entre as 25 carreiras apresentadas estão: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Top 3 : Engenheiro de dados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Top 7 : Engenheiro de machine learning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Top 9 : Cientista de dados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Top 16 : Consultor de gestão de dados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artigo completo pode ser visto neste </a:t>
            </a:r>
            <a:r>
              <a:rPr b="1" i="0" lang="pt-BR" sz="1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</a:t>
            </a: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5" name="Google Shape;48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675" y="1901725"/>
            <a:ext cx="3089375" cy="30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54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491" name="Google Shape;491;p54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54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 carreira de dados</a:t>
              </a:r>
              <a:endParaRPr b="1" i="0" sz="1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493" name="Google Shape;493;p54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4" name="Google Shape;494;p54"/>
          <p:cNvSpPr txBox="1"/>
          <p:nvPr/>
        </p:nvSpPr>
        <p:spPr>
          <a:xfrm>
            <a:off x="831325" y="419750"/>
            <a:ext cx="58680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Somente analista e cientista de dados? Não! </a:t>
            </a:r>
            <a:endParaRPr b="1" i="0" sz="17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54"/>
          <p:cNvSpPr txBox="1"/>
          <p:nvPr/>
        </p:nvSpPr>
        <p:spPr>
          <a:xfrm>
            <a:off x="517425" y="1548025"/>
            <a:ext cx="48867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 o uso crescente de dados, cresce a demanda por estes profissionais e novas profissões são criadas, hoje em dia temos as carreiras em dados: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Engenheiro de dados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Engenheiro de machine learning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Cientista de dados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Consultor de gestão de dados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Analista de dados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Arquiteto de dados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Analista BI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CDO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AIOPS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lang="pt-BR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Consultor de Inteligência Artificial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6" name="Google Shape;49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675" y="1901725"/>
            <a:ext cx="3089375" cy="30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5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 crescente de dados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56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508" name="Google Shape;508;p56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56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 crescente de dados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510" name="Google Shape;510;p56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11" name="Google Shape;511;p56"/>
          <p:cNvSpPr txBox="1"/>
          <p:nvPr/>
        </p:nvSpPr>
        <p:spPr>
          <a:xfrm>
            <a:off x="826275" y="642325"/>
            <a:ext cx="58680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Dados! Dados! Dados! 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Não posso fazer tijolos sem barro…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17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— Arthur Conan Doyle </a:t>
            </a:r>
            <a:endParaRPr b="1" i="0" sz="17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56"/>
          <p:cNvSpPr txBox="1"/>
          <p:nvPr/>
        </p:nvSpPr>
        <p:spPr>
          <a:xfrm>
            <a:off x="366475" y="1887375"/>
            <a:ext cx="5557800" cy="30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mundo está soterrado em dados, todos os dispositivos atualmente geram dados. E soterrados sob estes dados estão as respostas para diversas questões que muitas delas nem nos perguntamos ainda.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Por isso, tecnologias relacionadas a dados estão sempre nas trends do gartner.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Muitas empresas nasceram sob a ótica de comercialização de dados e outras passaram a ter como sua principal receita a comercialização de dados.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Dados não são o novo petróleo, pois com dados você faz mais dados.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3" name="Google Shape;51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6150" y="1460625"/>
            <a:ext cx="2914275" cy="355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7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Dados na tomada de decisão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58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525" name="Google Shape;525;p58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58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Dados na tomada de decisão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527" name="Google Shape;527;p58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28" name="Google Shape;528;p58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Dados na tomada de decisão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8"/>
          <p:cNvSpPr txBox="1"/>
          <p:nvPr/>
        </p:nvSpPr>
        <p:spPr>
          <a:xfrm>
            <a:off x="826275" y="1603775"/>
            <a:ext cx="48867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Os dados para uma tomada de decisão não são algo recente, o próprio termo Business Intelligence remete ao ano de 1865, e os primeiros sistemas voltados à tomada de decisão os DSS ( Decision Support System) remetem a década de 70, chegando ao BI moderno na década de 90.</a:t>
            </a:r>
            <a:endParaRPr b="1" i="0" sz="1200" u="none" cap="none" strike="noStrike">
              <a:solidFill>
                <a:srgbClr val="59668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0" name="Google Shape;53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825" y="3881600"/>
            <a:ext cx="1024125" cy="9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2213" y="4052900"/>
            <a:ext cx="747600" cy="7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8"/>
          <p:cNvSpPr txBox="1"/>
          <p:nvPr/>
        </p:nvSpPr>
        <p:spPr>
          <a:xfrm>
            <a:off x="1045738" y="4766950"/>
            <a:ext cx="79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8"/>
          <p:cNvSpPr txBox="1"/>
          <p:nvPr/>
        </p:nvSpPr>
        <p:spPr>
          <a:xfrm>
            <a:off x="3375970" y="4766950"/>
            <a:ext cx="50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DSS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5395" y="3682450"/>
            <a:ext cx="1393400" cy="13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56200" y="3933687"/>
            <a:ext cx="890925" cy="8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 txBox="1"/>
          <p:nvPr/>
        </p:nvSpPr>
        <p:spPr>
          <a:xfrm>
            <a:off x="5740545" y="4766950"/>
            <a:ext cx="50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8"/>
          <p:cNvSpPr txBox="1"/>
          <p:nvPr/>
        </p:nvSpPr>
        <p:spPr>
          <a:xfrm>
            <a:off x="7604074" y="4766950"/>
            <a:ext cx="119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Ciência de dados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39025" y="1122851"/>
            <a:ext cx="1971925" cy="1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8"/>
          <p:cNvSpPr/>
          <p:nvPr/>
        </p:nvSpPr>
        <p:spPr>
          <a:xfrm>
            <a:off x="2223050" y="4205600"/>
            <a:ext cx="555900" cy="44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58"/>
          <p:cNvSpPr/>
          <p:nvPr/>
        </p:nvSpPr>
        <p:spPr>
          <a:xfrm>
            <a:off x="4473100" y="4205600"/>
            <a:ext cx="555900" cy="44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58"/>
          <p:cNvSpPr/>
          <p:nvPr/>
        </p:nvSpPr>
        <p:spPr>
          <a:xfrm>
            <a:off x="6839025" y="4205600"/>
            <a:ext cx="555900" cy="44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8"/>
          <p:cNvSpPr/>
          <p:nvPr/>
        </p:nvSpPr>
        <p:spPr>
          <a:xfrm rot="-5398145">
            <a:off x="7923747" y="3293114"/>
            <a:ext cx="555900" cy="44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Mining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60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554" name="Google Shape;554;p60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5" name="Google Shape;555;p60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Mining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556" name="Google Shape;556;p60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557" name="Google Shape;55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0698" y="3126668"/>
            <a:ext cx="6582600" cy="167530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0"/>
          <p:cNvSpPr txBox="1"/>
          <p:nvPr/>
        </p:nvSpPr>
        <p:spPr>
          <a:xfrm>
            <a:off x="1914325" y="4641600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Hotmart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0"/>
          <p:cNvSpPr txBox="1"/>
          <p:nvPr/>
        </p:nvSpPr>
        <p:spPr>
          <a:xfrm>
            <a:off x="826275" y="1603775"/>
            <a:ext cx="80388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mining consiste em processo analítico projetado para explorar conjuntos de dados na busca de padrões consistentes, relacionamento sistemático entre variáveis e testes em um novo conjunto de dados em busca de validação do padrão e/ou relacionamento identificado.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60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Extraindo valor dos dados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61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566" name="Google Shape;566;p61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p61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Mining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568" name="Google Shape;568;p61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69" name="Google Shape;569;p61"/>
          <p:cNvSpPr txBox="1"/>
          <p:nvPr/>
        </p:nvSpPr>
        <p:spPr>
          <a:xfrm>
            <a:off x="1914325" y="4641600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Hotmart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61"/>
          <p:cNvSpPr txBox="1"/>
          <p:nvPr/>
        </p:nvSpPr>
        <p:spPr>
          <a:xfrm>
            <a:off x="826275" y="1603775"/>
            <a:ext cx="80388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Os dados brutos podem ser provenientes de diversos sistemas transacionais. Alguns exemplos são: ERPs, CRMs, Sistemas de fraudes, Sistemas de cobranças, Sistemas de suporte ao cliente, Avaliações de crédito, entre outros.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1" name="Google Shape;571;p61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Dados Brutos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61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2734550" y="3243000"/>
            <a:ext cx="5111099" cy="14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9800" y="3284612"/>
            <a:ext cx="1284750" cy="13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62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579" name="Google Shape;579;p62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0" name="Google Shape;580;p62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Mining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581" name="Google Shape;581;p62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2" name="Google Shape;582;p62"/>
          <p:cNvSpPr txBox="1"/>
          <p:nvPr/>
        </p:nvSpPr>
        <p:spPr>
          <a:xfrm>
            <a:off x="1914325" y="4641600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Hotmart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2"/>
          <p:cNvSpPr txBox="1"/>
          <p:nvPr/>
        </p:nvSpPr>
        <p:spPr>
          <a:xfrm>
            <a:off x="826275" y="1603775"/>
            <a:ext cx="80388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informação é o segundo passo, enriquecer os dados brutos com outros dados e obter uma informação mais rica sobre a companhia como um todo.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 exemplo pode ser saber que clientes de determinado segmento costumam comprar usando orçamento de opex e não de capex.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p62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Informação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62"/>
          <p:cNvPicPr preferRelativeResize="0"/>
          <p:nvPr/>
        </p:nvPicPr>
        <p:blipFill rotWithShape="1">
          <a:blip r:embed="rId5">
            <a:alphaModFix amt="30000"/>
          </a:blip>
          <a:srcRect b="0" l="0" r="0" t="0"/>
          <a:stretch/>
        </p:blipFill>
        <p:spPr>
          <a:xfrm>
            <a:off x="1438550" y="3220562"/>
            <a:ext cx="1284750" cy="13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94350" y="3156500"/>
            <a:ext cx="3943294" cy="15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23300" y="3240435"/>
            <a:ext cx="1222139" cy="1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8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02" name="Google Shape;102;p18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8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lang="pt-BR" sz="1000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Ferramentas que usaremos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04" name="Google Shape;104;p18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8474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4163" y="673711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1988" y="673699"/>
            <a:ext cx="21336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202200" y="2933225"/>
            <a:ext cx="24489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0C58D3"/>
                </a:solidFill>
                <a:latin typeface="Montserrat"/>
                <a:ea typeface="Montserrat"/>
                <a:cs typeface="Montserrat"/>
                <a:sym typeface="Montserrat"/>
              </a:rPr>
              <a:t>GOOGLE COLAB</a:t>
            </a:r>
            <a:endParaRPr b="1" sz="900">
              <a:solidFill>
                <a:srgbClr val="0C58D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30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Montserrat"/>
              <a:buChar char="-"/>
            </a:pPr>
            <a:r>
              <a:rPr b="1" lang="pt-BR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Open Source</a:t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Montserrat"/>
              <a:buChar char="-"/>
            </a:pPr>
            <a:r>
              <a:rPr b="1" lang="pt-BR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Oferece GPU</a:t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Montserrat"/>
              <a:buChar char="-"/>
            </a:pPr>
            <a:r>
              <a:rPr b="1" lang="pt-BR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Fácil uso </a:t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Montserrat"/>
              <a:buChar char="-"/>
            </a:pPr>
            <a:r>
              <a:rPr b="1" lang="pt-BR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Precisa apenas de conta Google</a:t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Montserrat"/>
              <a:buChar char="-"/>
            </a:pPr>
            <a:r>
              <a:rPr b="1" lang="pt-BR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Bibliotecas padronizadas</a:t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Montserrat"/>
              <a:buChar char="-"/>
            </a:pPr>
            <a:r>
              <a:rPr b="1" lang="pt-BR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Bom para estudos, MVP, Protótipos</a:t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2978200" y="2933225"/>
            <a:ext cx="29442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0C58D3"/>
                </a:solidFill>
                <a:latin typeface="Montserrat"/>
                <a:ea typeface="Montserrat"/>
                <a:cs typeface="Montserrat"/>
                <a:sym typeface="Montserrat"/>
              </a:rPr>
              <a:t>VSCODE</a:t>
            </a:r>
            <a:endParaRPr b="1" sz="900">
              <a:solidFill>
                <a:srgbClr val="0C58D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30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Montserrat"/>
              <a:buChar char="-"/>
            </a:pPr>
            <a:r>
              <a:rPr b="1" lang="pt-BR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Open Source</a:t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Montserrat"/>
              <a:buChar char="-"/>
            </a:pPr>
            <a:r>
              <a:rPr b="1" lang="pt-BR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Mais próximo de engenharia de software</a:t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Montserrat"/>
              <a:buChar char="-"/>
            </a:pPr>
            <a:r>
              <a:rPr b="1" lang="pt-BR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Bom para desenvolver “ponta a ponta” </a:t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Montserrat"/>
              <a:buChar char="-"/>
            </a:pPr>
            <a:r>
              <a:rPr b="1" lang="pt-BR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Robusto</a:t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Montserrat"/>
              <a:buChar char="-"/>
            </a:pPr>
            <a:r>
              <a:rPr b="1" lang="pt-BR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Diversos plug-ins para ajudar no desenvolvimento</a:t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6150275" y="3010150"/>
            <a:ext cx="29442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0C58D3"/>
                </a:solidFill>
                <a:latin typeface="Montserrat"/>
                <a:ea typeface="Montserrat"/>
                <a:cs typeface="Montserrat"/>
                <a:sym typeface="Montserrat"/>
              </a:rPr>
              <a:t>ANACONDA</a:t>
            </a:r>
            <a:endParaRPr b="1" sz="900">
              <a:solidFill>
                <a:srgbClr val="0C58D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30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Montserrat"/>
              <a:buChar char="-"/>
            </a:pPr>
            <a:r>
              <a:rPr b="1" lang="pt-BR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Open Source</a:t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Montserrat"/>
              <a:buChar char="-"/>
            </a:pPr>
            <a:r>
              <a:rPr b="1" lang="pt-BR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Diversas bibliotecas previamente instaladas</a:t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Montserrat"/>
              <a:buChar char="-"/>
            </a:pPr>
            <a:r>
              <a:rPr b="1" lang="pt-BR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Conda Env ajuda na organização dos projetos</a:t>
            </a:r>
            <a:endParaRPr b="1"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63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593" name="Google Shape;593;p63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4" name="Google Shape;594;p63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Mining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595" name="Google Shape;595;p63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96" name="Google Shape;596;p63"/>
          <p:cNvSpPr txBox="1"/>
          <p:nvPr/>
        </p:nvSpPr>
        <p:spPr>
          <a:xfrm>
            <a:off x="1914325" y="4641600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Hotmart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63"/>
          <p:cNvSpPr txBox="1"/>
          <p:nvPr/>
        </p:nvSpPr>
        <p:spPr>
          <a:xfrm>
            <a:off x="826275" y="1507275"/>
            <a:ext cx="8038800" cy="16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Neste passo obtemos conhecimento com as bases de dados, isso é possível com o cruzamento de diversas fontes de dados, a informação que tínhamos de produto contratado de um cliente nesta etapa é enriquecida com quantas ligações ele faz para o suporte, qual nota ele deu no NPS, quanto tempo levou para ele fechar o contrato e saber que clientes com determinado produto contratado fazem mais ligações para o suporte por uma necessidade específica do produto.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63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Conhecimento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63"/>
          <p:cNvPicPr preferRelativeResize="0"/>
          <p:nvPr/>
        </p:nvPicPr>
        <p:blipFill rotWithShape="1">
          <a:blip r:embed="rId5">
            <a:alphaModFix amt="30000"/>
          </a:blip>
          <a:srcRect b="0" l="0" r="0" t="0"/>
          <a:stretch/>
        </p:blipFill>
        <p:spPr>
          <a:xfrm>
            <a:off x="1438550" y="3220562"/>
            <a:ext cx="1284750" cy="13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3"/>
          <p:cNvPicPr preferRelativeResize="0"/>
          <p:nvPr/>
        </p:nvPicPr>
        <p:blipFill rotWithShape="1">
          <a:blip r:embed="rId6">
            <a:alphaModFix amt="30000"/>
          </a:blip>
          <a:srcRect b="0" l="0" r="0" t="0"/>
          <a:stretch/>
        </p:blipFill>
        <p:spPr>
          <a:xfrm>
            <a:off x="2723300" y="3240435"/>
            <a:ext cx="1222139" cy="13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55073" y="3220535"/>
            <a:ext cx="2497500" cy="13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00400" y="3241313"/>
            <a:ext cx="1222150" cy="135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64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608" name="Google Shape;608;p64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9" name="Google Shape;609;p64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Mining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610" name="Google Shape;610;p64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11" name="Google Shape;611;p64"/>
          <p:cNvSpPr txBox="1"/>
          <p:nvPr/>
        </p:nvSpPr>
        <p:spPr>
          <a:xfrm>
            <a:off x="1914325" y="4641600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Hotmart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64"/>
          <p:cNvSpPr txBox="1"/>
          <p:nvPr/>
        </p:nvSpPr>
        <p:spPr>
          <a:xfrm>
            <a:off x="826275" y="1526750"/>
            <a:ext cx="80388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 etapa dos insights, geramos um conhecimento que não é sabido até então, geramos um conhecimento que pode ser chave para algum gatilho na jornada do cliente, ou tratativa que deve ser adicionada no fechamento de contratos novos.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Clientes de determinado segmento compram usando opex e costumam pedir muito prazo para pagamento, podemos usar isso para gerar uma fidelidade deste cliente dando mais prazo para pagamento.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64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Insights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64"/>
          <p:cNvPicPr preferRelativeResize="0"/>
          <p:nvPr/>
        </p:nvPicPr>
        <p:blipFill rotWithShape="1">
          <a:blip r:embed="rId5">
            <a:alphaModFix amt="30000"/>
          </a:blip>
          <a:srcRect b="0" l="0" r="0" t="0"/>
          <a:stretch/>
        </p:blipFill>
        <p:spPr>
          <a:xfrm>
            <a:off x="1438550" y="3220562"/>
            <a:ext cx="1284750" cy="13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4"/>
          <p:cNvPicPr preferRelativeResize="0"/>
          <p:nvPr/>
        </p:nvPicPr>
        <p:blipFill rotWithShape="1">
          <a:blip r:embed="rId6">
            <a:alphaModFix amt="30000"/>
          </a:blip>
          <a:srcRect b="0" l="0" r="0" t="0"/>
          <a:stretch/>
        </p:blipFill>
        <p:spPr>
          <a:xfrm>
            <a:off x="2723300" y="3240435"/>
            <a:ext cx="1222139" cy="13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4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3900400" y="3241313"/>
            <a:ext cx="1222150" cy="135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99650" y="3208313"/>
            <a:ext cx="1222150" cy="142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22550" y="3241325"/>
            <a:ext cx="1199233" cy="13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65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624" name="Google Shape;624;p65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5" name="Google Shape;625;p65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Mining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626" name="Google Shape;626;p65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27" name="Google Shape;627;p65"/>
          <p:cNvSpPr txBox="1"/>
          <p:nvPr/>
        </p:nvSpPr>
        <p:spPr>
          <a:xfrm>
            <a:off x="1914325" y="4641600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Hotmart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65"/>
          <p:cNvSpPr txBox="1"/>
          <p:nvPr/>
        </p:nvSpPr>
        <p:spPr>
          <a:xfrm>
            <a:off x="826275" y="1603775"/>
            <a:ext cx="80388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sabedoria é a etapa onde conhecemos bem nossos dados, seja ele sobre clientes, logs de uma máquina, um processo na empresa e sabemos o que e quando um evento pode ocorrer. Por exemplo: Sei que um cliente que está mês a mês vem caindo seu acesso na minha plataforma de streaming, tem um NPS baixo, possui contratado outros 3 streamings e vem reclamando de preço é um potencial churn.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65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Wisdom (Sabedoria)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0" name="Google Shape;630;p65"/>
          <p:cNvPicPr preferRelativeResize="0"/>
          <p:nvPr/>
        </p:nvPicPr>
        <p:blipFill rotWithShape="1">
          <a:blip r:embed="rId5">
            <a:alphaModFix amt="30000"/>
          </a:blip>
          <a:srcRect b="0" l="0" r="0" t="0"/>
          <a:stretch/>
        </p:blipFill>
        <p:spPr>
          <a:xfrm>
            <a:off x="1438550" y="3220562"/>
            <a:ext cx="1284750" cy="13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5"/>
          <p:cNvPicPr preferRelativeResize="0"/>
          <p:nvPr/>
        </p:nvPicPr>
        <p:blipFill rotWithShape="1">
          <a:blip r:embed="rId6">
            <a:alphaModFix amt="30000"/>
          </a:blip>
          <a:srcRect b="0" l="0" r="0" t="0"/>
          <a:stretch/>
        </p:blipFill>
        <p:spPr>
          <a:xfrm>
            <a:off x="2723300" y="3240435"/>
            <a:ext cx="1222139" cy="13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5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3900400" y="3241313"/>
            <a:ext cx="1222150" cy="135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5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5122550" y="3241325"/>
            <a:ext cx="1199233" cy="13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72827" y="3231688"/>
            <a:ext cx="1199225" cy="1376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6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KDD - Knowledge Discovery in Database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67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646" name="Google Shape;646;p67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7" name="Google Shape;647;p67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KDD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648" name="Google Shape;648;p67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49" name="Google Shape;649;p67"/>
          <p:cNvSpPr txBox="1"/>
          <p:nvPr/>
        </p:nvSpPr>
        <p:spPr>
          <a:xfrm>
            <a:off x="6737900" y="4851000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researchgate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67"/>
          <p:cNvSpPr txBox="1"/>
          <p:nvPr/>
        </p:nvSpPr>
        <p:spPr>
          <a:xfrm>
            <a:off x="203350" y="1903200"/>
            <a:ext cx="41730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mineração de dados é parte de um processo conhecido como KDD, Knowledge Discovery in Database.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Este processo consiste na execução de diversas etapas sequenciais para análise de um conjunto de dados e a cada etapa concluída é gerado insumos para a próxima etapa.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67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Knowledge Discovery in Database (KDD)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2" name="Google Shape;65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6325" y="1903200"/>
            <a:ext cx="4662300" cy="22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68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658" name="Google Shape;658;p68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68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KDD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660" name="Google Shape;660;p68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61" name="Google Shape;661;p68"/>
          <p:cNvSpPr txBox="1"/>
          <p:nvPr/>
        </p:nvSpPr>
        <p:spPr>
          <a:xfrm>
            <a:off x="6737900" y="4851000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researchgate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8"/>
          <p:cNvSpPr txBox="1"/>
          <p:nvPr/>
        </p:nvSpPr>
        <p:spPr>
          <a:xfrm>
            <a:off x="203350" y="1903200"/>
            <a:ext cx="41730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Seleção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Por mais que tenhamos muitos dados, nem todos são necessários ou relevantes para o projeto, por isso a seleção de quais dados serão utilizados é muito importante. Um modelo com muitas variáveis pode se tornar complexo demais de interpretar suas decisões.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68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Etapas KDD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6325" y="1903200"/>
            <a:ext cx="4662300" cy="22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69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670" name="Google Shape;670;p69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69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KDD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672" name="Google Shape;672;p69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73" name="Google Shape;673;p69"/>
          <p:cNvSpPr txBox="1"/>
          <p:nvPr/>
        </p:nvSpPr>
        <p:spPr>
          <a:xfrm>
            <a:off x="6737900" y="4851000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researchgate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69"/>
          <p:cNvSpPr txBox="1"/>
          <p:nvPr/>
        </p:nvSpPr>
        <p:spPr>
          <a:xfrm>
            <a:off x="203350" y="1903200"/>
            <a:ext cx="41730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Pré-Processamento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Hora de limpar os dados, imputar dados ausentes, corrigir data types, deixar os dados prontos para uso.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Pode parecer simples mas este é um dos maiores desafios do projeto de dados.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69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Etapas KDD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6325" y="1903200"/>
            <a:ext cx="4662300" cy="22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70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682" name="Google Shape;682;p70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70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KDD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684" name="Google Shape;684;p70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85" name="Google Shape;685;p70"/>
          <p:cNvSpPr txBox="1"/>
          <p:nvPr/>
        </p:nvSpPr>
        <p:spPr>
          <a:xfrm>
            <a:off x="6737900" y="4851000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researchgate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70"/>
          <p:cNvSpPr txBox="1"/>
          <p:nvPr/>
        </p:nvSpPr>
        <p:spPr>
          <a:xfrm>
            <a:off x="203350" y="1903200"/>
            <a:ext cx="41730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Transformação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Nossos dados vieram de um sistema transacional, isso significa que ele veio no seu formato raw, temos variáveis de textos, outliers, etc. Precisamos criar um cenário que melhor represente o que estamos buscando, variáveis categóricas podem sofrer transformações para variáveis dummies e se tornar mais relevantes ao modelo por exemplo.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p70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Etapas KDD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6325" y="1903200"/>
            <a:ext cx="4662300" cy="22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71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694" name="Google Shape;694;p71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5" name="Google Shape;695;p71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KDD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696" name="Google Shape;696;p71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7" name="Google Shape;697;p71"/>
          <p:cNvSpPr txBox="1"/>
          <p:nvPr/>
        </p:nvSpPr>
        <p:spPr>
          <a:xfrm>
            <a:off x="6737900" y="4851000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researchgate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71"/>
          <p:cNvSpPr txBox="1"/>
          <p:nvPr/>
        </p:nvSpPr>
        <p:spPr>
          <a:xfrm>
            <a:off x="203350" y="1903200"/>
            <a:ext cx="41730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Mineração de dados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Etapa onde vamos explorar estes dados a fim de encontrar insights, padrões, formas de resolver um problema de negócio, e coisas que ninguém nunca pensou que existiria nestes dados.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9" name="Google Shape;699;p71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Etapas KDD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0" name="Google Shape;700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6325" y="1903200"/>
            <a:ext cx="4662300" cy="22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72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706" name="Google Shape;706;p72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72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KDD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708" name="Google Shape;708;p72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09" name="Google Shape;709;p72"/>
          <p:cNvSpPr txBox="1"/>
          <p:nvPr/>
        </p:nvSpPr>
        <p:spPr>
          <a:xfrm>
            <a:off x="6737900" y="4851000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researchgate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72"/>
          <p:cNvSpPr txBox="1"/>
          <p:nvPr/>
        </p:nvSpPr>
        <p:spPr>
          <a:xfrm>
            <a:off x="203350" y="1903200"/>
            <a:ext cx="41730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Avaliação dos resultados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Agora é o momento onde avaliamos os resultados obtidos e geramos conhecimento sobre os problemas levantados, ou modelos desenvolvidos.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Não existe projeto falho, mesmo que esteja avaliando uma hipótese de negócio e chegamos na etapa final ela foi rejeitada, é uma dúvida a menos na tomada de decisão.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1" name="Google Shape;711;p72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Etapas KDD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" name="Google Shape;71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6325" y="1903200"/>
            <a:ext cx="4662300" cy="22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9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16" name="Google Shape;116;p19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9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lang="pt-BR" sz="1000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Sobre avaliações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18" name="Google Shape;118;p19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9" name="Google Shape;119;p19"/>
          <p:cNvSpPr txBox="1"/>
          <p:nvPr/>
        </p:nvSpPr>
        <p:spPr>
          <a:xfrm>
            <a:off x="723400" y="596050"/>
            <a:ext cx="58680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lang="pt-BR" sz="2400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Nosso formato de avaliação será focado na prática e aplicação do conhecimento em um caso de uso.</a:t>
            </a:r>
            <a:endParaRPr b="1" i="0" sz="17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0" name="Google Shape;120;p19"/>
          <p:cNvGrpSpPr/>
          <p:nvPr/>
        </p:nvGrpSpPr>
        <p:grpSpPr>
          <a:xfrm>
            <a:off x="7020350" y="2012650"/>
            <a:ext cx="1642676" cy="2927725"/>
            <a:chOff x="7026425" y="1431525"/>
            <a:chExt cx="1642676" cy="2927725"/>
          </a:xfrm>
        </p:grpSpPr>
        <p:sp>
          <p:nvSpPr>
            <p:cNvPr id="121" name="Google Shape;121;p19"/>
            <p:cNvSpPr/>
            <p:nvPr/>
          </p:nvSpPr>
          <p:spPr>
            <a:xfrm>
              <a:off x="7026436" y="1431550"/>
              <a:ext cx="1633800" cy="2927700"/>
            </a:xfrm>
            <a:prstGeom prst="rect">
              <a:avLst/>
            </a:prstGeom>
            <a:noFill/>
            <a:ln cap="flat" cmpd="sng" w="9525">
              <a:solidFill>
                <a:srgbClr val="307B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 flipH="1" rot="10800000">
              <a:off x="7026436" y="1431525"/>
              <a:ext cx="1633800" cy="1269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7026425" y="1558425"/>
              <a:ext cx="8046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42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12</a:t>
              </a:r>
              <a:endParaRPr b="1" sz="42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19"/>
            <p:cNvSpPr txBox="1"/>
            <p:nvPr/>
          </p:nvSpPr>
          <p:spPr>
            <a:xfrm>
              <a:off x="7035000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5" name="Google Shape;125;p19"/>
            <p:cNvCxnSpPr/>
            <p:nvPr/>
          </p:nvCxnSpPr>
          <p:spPr>
            <a:xfrm rot="10800000">
              <a:off x="7436914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307BF3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6" name="Google Shape;126;p19"/>
            <p:cNvCxnSpPr/>
            <p:nvPr/>
          </p:nvCxnSpPr>
          <p:spPr>
            <a:xfrm rot="10800000">
              <a:off x="7845172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307BF3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7" name="Google Shape;127;p19"/>
            <p:cNvCxnSpPr/>
            <p:nvPr/>
          </p:nvCxnSpPr>
          <p:spPr>
            <a:xfrm rot="10800000">
              <a:off x="8253431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307BF3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28" name="Google Shape;128;p19"/>
            <p:cNvSpPr txBox="1"/>
            <p:nvPr/>
          </p:nvSpPr>
          <p:spPr>
            <a:xfrm>
              <a:off x="7447000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7859001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19"/>
            <p:cNvSpPr txBox="1"/>
            <p:nvPr/>
          </p:nvSpPr>
          <p:spPr>
            <a:xfrm>
              <a:off x="8271001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1" name="Google Shape;131;p19"/>
          <p:cNvGrpSpPr/>
          <p:nvPr/>
        </p:nvGrpSpPr>
        <p:grpSpPr>
          <a:xfrm>
            <a:off x="5385900" y="2012650"/>
            <a:ext cx="1634665" cy="2927725"/>
            <a:chOff x="5384650" y="1431525"/>
            <a:chExt cx="1634665" cy="2927725"/>
          </a:xfrm>
        </p:grpSpPr>
        <p:sp>
          <p:nvSpPr>
            <p:cNvPr id="132" name="Google Shape;132;p19"/>
            <p:cNvSpPr/>
            <p:nvPr/>
          </p:nvSpPr>
          <p:spPr>
            <a:xfrm>
              <a:off x="5385515" y="1431550"/>
              <a:ext cx="1633800" cy="2927700"/>
            </a:xfrm>
            <a:prstGeom prst="rect">
              <a:avLst/>
            </a:prstGeom>
            <a:noFill/>
            <a:ln cap="flat" cmpd="sng" w="9525">
              <a:solidFill>
                <a:srgbClr val="0E65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 flipH="1" rot="10800000">
              <a:off x="5385515" y="1431525"/>
              <a:ext cx="1633800" cy="1269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 txBox="1"/>
            <p:nvPr/>
          </p:nvSpPr>
          <p:spPr>
            <a:xfrm>
              <a:off x="5385525" y="1558425"/>
              <a:ext cx="8232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42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endParaRPr b="1" sz="42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5" name="Google Shape;135;p19"/>
            <p:cNvCxnSpPr/>
            <p:nvPr/>
          </p:nvCxnSpPr>
          <p:spPr>
            <a:xfrm rot="10800000">
              <a:off x="5795994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6" name="Google Shape;136;p19"/>
            <p:cNvCxnSpPr/>
            <p:nvPr/>
          </p:nvCxnSpPr>
          <p:spPr>
            <a:xfrm rot="10800000">
              <a:off x="6204252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7" name="Google Shape;137;p19"/>
            <p:cNvCxnSpPr/>
            <p:nvPr/>
          </p:nvCxnSpPr>
          <p:spPr>
            <a:xfrm rot="10800000">
              <a:off x="6612510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38" name="Google Shape;138;p19"/>
            <p:cNvSpPr txBox="1"/>
            <p:nvPr/>
          </p:nvSpPr>
          <p:spPr>
            <a:xfrm>
              <a:off x="5384650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19"/>
            <p:cNvSpPr txBox="1"/>
            <p:nvPr/>
          </p:nvSpPr>
          <p:spPr>
            <a:xfrm>
              <a:off x="5796650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9"/>
            <p:cNvSpPr txBox="1"/>
            <p:nvPr/>
          </p:nvSpPr>
          <p:spPr>
            <a:xfrm>
              <a:off x="6208651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19"/>
            <p:cNvSpPr txBox="1"/>
            <p:nvPr/>
          </p:nvSpPr>
          <p:spPr>
            <a:xfrm>
              <a:off x="6620651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" name="Google Shape;142;p19"/>
          <p:cNvGrpSpPr/>
          <p:nvPr/>
        </p:nvGrpSpPr>
        <p:grpSpPr>
          <a:xfrm>
            <a:off x="3752591" y="2012650"/>
            <a:ext cx="1635797" cy="2927725"/>
            <a:chOff x="3751341" y="1431525"/>
            <a:chExt cx="1635797" cy="2927725"/>
          </a:xfrm>
        </p:grpSpPr>
        <p:sp>
          <p:nvSpPr>
            <p:cNvPr id="143" name="Google Shape;143;p19"/>
            <p:cNvSpPr/>
            <p:nvPr/>
          </p:nvSpPr>
          <p:spPr>
            <a:xfrm>
              <a:off x="3751341" y="1431550"/>
              <a:ext cx="1633800" cy="2927700"/>
            </a:xfrm>
            <a:prstGeom prst="rect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 flipH="1" rot="10800000">
              <a:off x="3751341" y="1431525"/>
              <a:ext cx="1633800" cy="1269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 txBox="1"/>
            <p:nvPr/>
          </p:nvSpPr>
          <p:spPr>
            <a:xfrm>
              <a:off x="3751350" y="1558425"/>
              <a:ext cx="8256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42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b="1" sz="4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6" name="Google Shape;146;p19"/>
            <p:cNvCxnSpPr/>
            <p:nvPr/>
          </p:nvCxnSpPr>
          <p:spPr>
            <a:xfrm rot="10800000">
              <a:off x="4161821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19"/>
            <p:cNvCxnSpPr/>
            <p:nvPr/>
          </p:nvCxnSpPr>
          <p:spPr>
            <a:xfrm rot="10800000">
              <a:off x="4570079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19"/>
            <p:cNvCxnSpPr/>
            <p:nvPr/>
          </p:nvCxnSpPr>
          <p:spPr>
            <a:xfrm rot="10800000">
              <a:off x="4978337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49" name="Google Shape;149;p19"/>
            <p:cNvSpPr txBox="1"/>
            <p:nvPr/>
          </p:nvSpPr>
          <p:spPr>
            <a:xfrm>
              <a:off x="3753038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9"/>
            <p:cNvSpPr txBox="1"/>
            <p:nvPr/>
          </p:nvSpPr>
          <p:spPr>
            <a:xfrm>
              <a:off x="4165038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19"/>
            <p:cNvSpPr txBox="1"/>
            <p:nvPr/>
          </p:nvSpPr>
          <p:spPr>
            <a:xfrm>
              <a:off x="4577038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19"/>
            <p:cNvSpPr txBox="1"/>
            <p:nvPr/>
          </p:nvSpPr>
          <p:spPr>
            <a:xfrm>
              <a:off x="4989039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" name="Google Shape;153;p19"/>
          <p:cNvGrpSpPr/>
          <p:nvPr/>
        </p:nvGrpSpPr>
        <p:grpSpPr>
          <a:xfrm>
            <a:off x="2118418" y="2012650"/>
            <a:ext cx="1635821" cy="2927725"/>
            <a:chOff x="2117168" y="1431525"/>
            <a:chExt cx="1635821" cy="2927725"/>
          </a:xfrm>
        </p:grpSpPr>
        <p:sp>
          <p:nvSpPr>
            <p:cNvPr id="154" name="Google Shape;154;p19"/>
            <p:cNvSpPr/>
            <p:nvPr/>
          </p:nvSpPr>
          <p:spPr>
            <a:xfrm>
              <a:off x="2117168" y="1431550"/>
              <a:ext cx="1633800" cy="2927700"/>
            </a:xfrm>
            <a:prstGeom prst="rect">
              <a:avLst/>
            </a:prstGeom>
            <a:noFill/>
            <a:ln cap="flat" cmpd="sng" w="9525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 flipH="1" rot="10800000">
              <a:off x="2117168" y="1431525"/>
              <a:ext cx="1633800" cy="126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 txBox="1"/>
            <p:nvPr/>
          </p:nvSpPr>
          <p:spPr>
            <a:xfrm>
              <a:off x="2117175" y="1558425"/>
              <a:ext cx="8046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42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09</a:t>
              </a:r>
              <a:endParaRPr b="1" sz="4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2527648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8" name="Google Shape;158;p19"/>
            <p:cNvCxnSpPr/>
            <p:nvPr/>
          </p:nvCxnSpPr>
          <p:spPr>
            <a:xfrm rot="10800000">
              <a:off x="2935906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9" name="Google Shape;159;p19"/>
            <p:cNvCxnSpPr/>
            <p:nvPr/>
          </p:nvCxnSpPr>
          <p:spPr>
            <a:xfrm rot="10800000">
              <a:off x="3344164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60" name="Google Shape;160;p19"/>
            <p:cNvSpPr txBox="1"/>
            <p:nvPr/>
          </p:nvSpPr>
          <p:spPr>
            <a:xfrm>
              <a:off x="2118888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161;p19"/>
            <p:cNvSpPr txBox="1"/>
            <p:nvPr/>
          </p:nvSpPr>
          <p:spPr>
            <a:xfrm>
              <a:off x="2530888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" name="Google Shape;162;p19"/>
            <p:cNvSpPr txBox="1"/>
            <p:nvPr/>
          </p:nvSpPr>
          <p:spPr>
            <a:xfrm>
              <a:off x="2942888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9"/>
            <p:cNvSpPr txBox="1"/>
            <p:nvPr/>
          </p:nvSpPr>
          <p:spPr>
            <a:xfrm>
              <a:off x="3354889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" name="Google Shape;164;p19"/>
          <p:cNvGrpSpPr/>
          <p:nvPr/>
        </p:nvGrpSpPr>
        <p:grpSpPr>
          <a:xfrm>
            <a:off x="484319" y="2012650"/>
            <a:ext cx="1637031" cy="2927725"/>
            <a:chOff x="483069" y="1431525"/>
            <a:chExt cx="1637031" cy="2927725"/>
          </a:xfrm>
        </p:grpSpPr>
        <p:sp>
          <p:nvSpPr>
            <p:cNvPr id="165" name="Google Shape;165;p19"/>
            <p:cNvSpPr/>
            <p:nvPr/>
          </p:nvSpPr>
          <p:spPr>
            <a:xfrm>
              <a:off x="484200" y="1431550"/>
              <a:ext cx="1635900" cy="2927700"/>
            </a:xfrm>
            <a:prstGeom prst="rect">
              <a:avLst/>
            </a:prstGeom>
            <a:noFill/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 flipH="1" rot="10800000">
              <a:off x="483069" y="1431525"/>
              <a:ext cx="1633800" cy="1269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7" name="Google Shape;167;p19"/>
            <p:cNvCxnSpPr/>
            <p:nvPr/>
          </p:nvCxnSpPr>
          <p:spPr>
            <a:xfrm rot="10800000">
              <a:off x="893550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8" name="Google Shape;168;p19"/>
            <p:cNvCxnSpPr/>
            <p:nvPr/>
          </p:nvCxnSpPr>
          <p:spPr>
            <a:xfrm rot="10800000">
              <a:off x="1301808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9" name="Google Shape;169;p19"/>
            <p:cNvCxnSpPr/>
            <p:nvPr/>
          </p:nvCxnSpPr>
          <p:spPr>
            <a:xfrm rot="10800000">
              <a:off x="1710066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70" name="Google Shape;170;p19"/>
            <p:cNvSpPr txBox="1"/>
            <p:nvPr/>
          </p:nvSpPr>
          <p:spPr>
            <a:xfrm>
              <a:off x="485288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19"/>
            <p:cNvSpPr txBox="1"/>
            <p:nvPr/>
          </p:nvSpPr>
          <p:spPr>
            <a:xfrm>
              <a:off x="897288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19"/>
            <p:cNvSpPr txBox="1"/>
            <p:nvPr/>
          </p:nvSpPr>
          <p:spPr>
            <a:xfrm>
              <a:off x="1309288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19"/>
            <p:cNvSpPr txBox="1"/>
            <p:nvPr/>
          </p:nvSpPr>
          <p:spPr>
            <a:xfrm>
              <a:off x="1721289" y="2506898"/>
              <a:ext cx="398100" cy="1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19"/>
            <p:cNvSpPr txBox="1"/>
            <p:nvPr/>
          </p:nvSpPr>
          <p:spPr>
            <a:xfrm>
              <a:off x="484200" y="1558425"/>
              <a:ext cx="8046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42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08</a:t>
              </a:r>
              <a:endParaRPr b="1" sz="42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5" name="Google Shape;175;p19"/>
          <p:cNvSpPr/>
          <p:nvPr/>
        </p:nvSpPr>
        <p:spPr>
          <a:xfrm>
            <a:off x="480975" y="3324225"/>
            <a:ext cx="1634700" cy="4455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Entrega #1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Leitura dos conjuntos de dados, merge e geração de dataset único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Nota: 2,5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2123050" y="3570300"/>
            <a:ext cx="1626600" cy="4455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Entrega #2 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Análise exploratória do conjunto de dados e conclusões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Nota: 2,5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5384700" y="4247100"/>
            <a:ext cx="1637100" cy="483600"/>
          </a:xfrm>
          <a:prstGeom prst="rect">
            <a:avLst/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Entrega #4 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Deploy do modelo (API ou aplicação) + Entregas #1, #2 e #3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Nota: 2,5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7021775" y="4484300"/>
            <a:ext cx="819900" cy="445500"/>
          </a:xfrm>
          <a:prstGeom prst="rect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Etapa Final Prova de salvação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Nota: 10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3761975" y="3893400"/>
            <a:ext cx="1626600" cy="4455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Entrega #3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 preditivo com tuning de </a:t>
            </a:r>
            <a:r>
              <a:rPr lang="pt-BR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parâmetros</a:t>
            </a:r>
            <a:r>
              <a:rPr lang="pt-BR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 Entregas #1 e #2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Nota: 2,5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8134013" y="4968346"/>
            <a:ext cx="526800" cy="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rPr>
              <a:t>LOREM</a:t>
            </a:r>
            <a:endParaRPr>
              <a:solidFill>
                <a:srgbClr val="307BF3"/>
              </a:solidFill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8131479" y="4984449"/>
            <a:ext cx="66300" cy="57600"/>
          </a:xfrm>
          <a:prstGeom prst="triangle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2297529" y="3390364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3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Framework Crisp-DM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74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724" name="Google Shape;724;p74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74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Mining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726" name="Google Shape;726;p74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27" name="Google Shape;727;p74"/>
          <p:cNvSpPr txBox="1"/>
          <p:nvPr/>
        </p:nvSpPr>
        <p:spPr>
          <a:xfrm>
            <a:off x="7539900" y="4064175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Crisp-DM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74"/>
          <p:cNvSpPr txBox="1"/>
          <p:nvPr/>
        </p:nvSpPr>
        <p:spPr>
          <a:xfrm>
            <a:off x="203350" y="1903200"/>
            <a:ext cx="51435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Há um framework que serve como referência na execução de projetos de análise de dados. O Crisp-DM é formado por seis etapas essenciais para o sucesso do projeto de dados.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9" name="Google Shape;729;p74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Framework Crisp-DM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0775" y="1077375"/>
            <a:ext cx="3860450" cy="31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75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736" name="Google Shape;736;p75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" name="Google Shape;737;p75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Mining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738" name="Google Shape;738;p75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39" name="Google Shape;739;p75"/>
          <p:cNvSpPr txBox="1"/>
          <p:nvPr/>
        </p:nvSpPr>
        <p:spPr>
          <a:xfrm>
            <a:off x="7539900" y="4064175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Crisp-DM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5"/>
          <p:cNvSpPr txBox="1"/>
          <p:nvPr/>
        </p:nvSpPr>
        <p:spPr>
          <a:xfrm>
            <a:off x="203350" y="1903200"/>
            <a:ext cx="51435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Etapa 1 - Entendimento do Negócio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Esta fase consiste em compreender as necessidades, motivações e requisitos do projeto de dados.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É importante entender claramente o que é um entregável de sucesso para o negócio, definir indicadores que ajudem a validar este objetivo, construa um roadmap de projeto alinhado com o negócio.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p75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Framework Crisp-DM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0775" y="1077375"/>
            <a:ext cx="3860450" cy="31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76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748" name="Google Shape;748;p76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9" name="Google Shape;749;p76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Mining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750" name="Google Shape;750;p76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1" name="Google Shape;751;p76"/>
          <p:cNvSpPr txBox="1"/>
          <p:nvPr/>
        </p:nvSpPr>
        <p:spPr>
          <a:xfrm>
            <a:off x="7539900" y="4368975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Crisp-DM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76"/>
          <p:cNvSpPr txBox="1"/>
          <p:nvPr/>
        </p:nvSpPr>
        <p:spPr>
          <a:xfrm>
            <a:off x="203350" y="1903200"/>
            <a:ext cx="51435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Etapa 2 - Entendimento dos dados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 a compreensão de negócio feita, agora é preciso entender os dados recebidos se eles satisfazem a necessidade do projeto, seja por uma amostra de dados de período inadequado, quantidade insatisfatória de dados, dados ausentes, os problemas nesta fase podem ser muitos.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3" name="Google Shape;753;p76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Framework Crisp-DM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0775" y="1382175"/>
            <a:ext cx="3860450" cy="31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77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760" name="Google Shape;760;p77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77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Mining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762" name="Google Shape;762;p77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63" name="Google Shape;763;p77"/>
          <p:cNvSpPr txBox="1"/>
          <p:nvPr/>
        </p:nvSpPr>
        <p:spPr>
          <a:xfrm>
            <a:off x="7539900" y="4368975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Crisp-DM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77"/>
          <p:cNvSpPr txBox="1"/>
          <p:nvPr/>
        </p:nvSpPr>
        <p:spPr>
          <a:xfrm>
            <a:off x="203350" y="1903200"/>
            <a:ext cx="51435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Etapa 3 - Preparação dos dados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Problema nos dados é algo muito comum, preparar os dados pode ser o processo que mais leva tempo em um projeto, como tratar dados ausentes, outliers, criação de novas features que representem melhor o cenário do projeto para o modelo, todos estes pontos demandam muito tempo em um projeto.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5" name="Google Shape;765;p77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Framework Crisp-DM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0775" y="1382175"/>
            <a:ext cx="3860450" cy="31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78"/>
          <p:cNvGrpSpPr/>
          <p:nvPr/>
        </p:nvGrpSpPr>
        <p:grpSpPr>
          <a:xfrm>
            <a:off x="0" y="-1"/>
            <a:ext cx="9144003" cy="1526700"/>
            <a:chOff x="0" y="49"/>
            <a:chExt cx="9144003" cy="1526700"/>
          </a:xfrm>
        </p:grpSpPr>
        <p:pic>
          <p:nvPicPr>
            <p:cNvPr id="772" name="Google Shape;772;p78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3" name="Google Shape;773;p78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Mining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774" name="Google Shape;774;p78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75" name="Google Shape;775;p78"/>
          <p:cNvSpPr txBox="1"/>
          <p:nvPr/>
        </p:nvSpPr>
        <p:spPr>
          <a:xfrm>
            <a:off x="7539900" y="4368975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Crisp-DM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78"/>
          <p:cNvSpPr txBox="1"/>
          <p:nvPr/>
        </p:nvSpPr>
        <p:spPr>
          <a:xfrm>
            <a:off x="203350" y="1903200"/>
            <a:ext cx="51435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Etapa 4 - Modelagem dos dados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modelagem é o processo de desenvolver o modelo matemático que vai nos ajudar a responder as perguntas de negócio, pode ser um modelo que responda o melhor preço para um cliente, o melhor produto para determinado cliente, qual melhor região para fazer um piloto com um novo produto até a probabilidade de um cliente deixar de ser cliente no próximo mês.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7" name="Google Shape;777;p78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Framework Crisp-DM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8" name="Google Shape;778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0775" y="1382175"/>
            <a:ext cx="3860450" cy="31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79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784" name="Google Shape;784;p79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5" name="Google Shape;785;p79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Mining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786" name="Google Shape;786;p79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87" name="Google Shape;787;p79"/>
          <p:cNvSpPr txBox="1"/>
          <p:nvPr/>
        </p:nvSpPr>
        <p:spPr>
          <a:xfrm>
            <a:off x="7539900" y="4368975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Crisp-DM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79"/>
          <p:cNvSpPr txBox="1"/>
          <p:nvPr/>
        </p:nvSpPr>
        <p:spPr>
          <a:xfrm>
            <a:off x="203350" y="1903200"/>
            <a:ext cx="51435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Etapa 5 - Avaliação dos resultados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Geralmente mantemos uma amostra de dados de validação para validar nosso modelo da etapa anterior e analisar se o comportamento analisado/compreendido na etapa anterior se mantém em uma outra amostra de dados. Isso garante ou não que nosso modelo está pronto para deploy.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Google Shape;789;p79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Framework Crisp-DM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0775" y="1382175"/>
            <a:ext cx="3860450" cy="31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80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796" name="Google Shape;796;p80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p80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Mining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798" name="Google Shape;798;p80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99" name="Google Shape;799;p80"/>
          <p:cNvSpPr txBox="1"/>
          <p:nvPr/>
        </p:nvSpPr>
        <p:spPr>
          <a:xfrm>
            <a:off x="7539900" y="4368975"/>
            <a:ext cx="16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Crisp-DM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80"/>
          <p:cNvSpPr txBox="1"/>
          <p:nvPr/>
        </p:nvSpPr>
        <p:spPr>
          <a:xfrm>
            <a:off x="203350" y="1903200"/>
            <a:ext cx="51435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Etapa 6 - Deploy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 o modelo validado e com resultados aceitáveis para ser entregue em ambiente produtivo  chegamos a etapa 6 onde o modelo de fato vai para produção.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p80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Framework Crisp-DM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2" name="Google Shape;802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0775" y="1382175"/>
            <a:ext cx="3860450" cy="31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81"/>
          <p:cNvSpPr txBox="1"/>
          <p:nvPr/>
        </p:nvSpPr>
        <p:spPr>
          <a:xfrm>
            <a:off x="1075175" y="1167400"/>
            <a:ext cx="7479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Tipos de modelos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2"/>
          <p:cNvSpPr/>
          <p:nvPr/>
        </p:nvSpPr>
        <p:spPr>
          <a:xfrm rot="-1546830">
            <a:off x="1603133" y="2812108"/>
            <a:ext cx="6261085" cy="477131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D9D9D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4" name="Google Shape;814;p82"/>
          <p:cNvGrpSpPr/>
          <p:nvPr/>
        </p:nvGrpSpPr>
        <p:grpSpPr>
          <a:xfrm>
            <a:off x="0" y="-1"/>
            <a:ext cx="9144003" cy="1526700"/>
            <a:chOff x="0" y="49"/>
            <a:chExt cx="9144003" cy="1526700"/>
          </a:xfrm>
        </p:grpSpPr>
        <p:pic>
          <p:nvPicPr>
            <p:cNvPr id="815" name="Google Shape;815;p82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6" name="Google Shape;816;p82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Tipos de modelos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817" name="Google Shape;817;p82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18" name="Google Shape;818;p82"/>
          <p:cNvSpPr txBox="1"/>
          <p:nvPr/>
        </p:nvSpPr>
        <p:spPr>
          <a:xfrm>
            <a:off x="826275" y="642325"/>
            <a:ext cx="55899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Modelos e suas complexidades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9" name="Google Shape;819;p82"/>
          <p:cNvCxnSpPr/>
          <p:nvPr/>
        </p:nvCxnSpPr>
        <p:spPr>
          <a:xfrm>
            <a:off x="1620550" y="1585925"/>
            <a:ext cx="0" cy="31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820" name="Google Shape;820;p82"/>
          <p:cNvCxnSpPr/>
          <p:nvPr/>
        </p:nvCxnSpPr>
        <p:spPr>
          <a:xfrm flipH="1">
            <a:off x="1620550" y="4716425"/>
            <a:ext cx="5579100" cy="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pic>
        <p:nvPicPr>
          <p:cNvPr id="821" name="Google Shape;82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9975" y="4031675"/>
            <a:ext cx="363950" cy="3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9250" y="3369325"/>
            <a:ext cx="363950" cy="3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925" y="2753725"/>
            <a:ext cx="363950" cy="3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4875" y="2069925"/>
            <a:ext cx="363950" cy="3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82"/>
          <p:cNvSpPr txBox="1"/>
          <p:nvPr/>
        </p:nvSpPr>
        <p:spPr>
          <a:xfrm rot="-5400000">
            <a:off x="1055775" y="2874475"/>
            <a:ext cx="6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82"/>
          <p:cNvSpPr txBox="1"/>
          <p:nvPr/>
        </p:nvSpPr>
        <p:spPr>
          <a:xfrm>
            <a:off x="3644175" y="4716425"/>
            <a:ext cx="16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82"/>
          <p:cNvSpPr txBox="1"/>
          <p:nvPr/>
        </p:nvSpPr>
        <p:spPr>
          <a:xfrm>
            <a:off x="2483925" y="4166575"/>
            <a:ext cx="162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Descritivo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aconteceu?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82"/>
          <p:cNvSpPr txBox="1"/>
          <p:nvPr/>
        </p:nvSpPr>
        <p:spPr>
          <a:xfrm>
            <a:off x="3803200" y="3616725"/>
            <a:ext cx="162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Inferencial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Porque aconteceu?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82"/>
          <p:cNvSpPr txBox="1"/>
          <p:nvPr/>
        </p:nvSpPr>
        <p:spPr>
          <a:xfrm>
            <a:off x="5119875" y="3039013"/>
            <a:ext cx="162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Preditivo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vai acontecer?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2"/>
          <p:cNvSpPr txBox="1"/>
          <p:nvPr/>
        </p:nvSpPr>
        <p:spPr>
          <a:xfrm>
            <a:off x="6488825" y="2347375"/>
            <a:ext cx="182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Prescritivo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fazer quando acontecer?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0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88" name="Google Shape;188;p20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0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lang="pt-BR" sz="1000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Sobre avaliações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90" name="Google Shape;190;p20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1" name="Google Shape;191;p20"/>
          <p:cNvSpPr txBox="1"/>
          <p:nvPr/>
        </p:nvSpPr>
        <p:spPr>
          <a:xfrm>
            <a:off x="723400" y="596050"/>
            <a:ext cx="58680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lang="pt-BR" sz="2400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Nosso formato de avaliação será focado na prática e aplicação do conhecimento em um caso de uso.</a:t>
            </a:r>
            <a:endParaRPr b="1" i="0" sz="17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180000" y="1815425"/>
            <a:ext cx="8818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o conjunto de dados: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Conjunto de dados sobre reclamações no Procon. Usaremos esses dados para criar um modelo de classificação que ajude a direcionar o fluxo de reclamações de uma empresa.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https://www.kaggle.com/code/thiagobg/procon-dataset-overview/data?select=reclamacoes-fundamentadas-sindec-2012.csv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83"/>
          <p:cNvSpPr txBox="1"/>
          <p:nvPr/>
        </p:nvSpPr>
        <p:spPr>
          <a:xfrm>
            <a:off x="1075175" y="1167400"/>
            <a:ext cx="7479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Modelos em detalhes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84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842" name="Google Shape;842;p84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3" name="Google Shape;843;p84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Tipos de modelos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844" name="Google Shape;844;p84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5" name="Google Shape;845;p84"/>
          <p:cNvSpPr txBox="1"/>
          <p:nvPr/>
        </p:nvSpPr>
        <p:spPr>
          <a:xfrm>
            <a:off x="203350" y="1903200"/>
            <a:ext cx="51435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Este modelo tende a ser o primeiro a ser realizado em um estudo, ele agrupa, resume e explora os comportamentos dos dados. Através dele conseguimos identificar se temos insumos necessários para evoluir nosso estudo, pois aqui detectamos distribuições dos dados, outliers, dados que precisam de tratamentos.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6" name="Google Shape;846;p84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Modelo Descritivo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7" name="Google Shape;84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9250" y="1679149"/>
            <a:ext cx="3492349" cy="2029006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8" name="Google Shape;848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6850" y="2085900"/>
            <a:ext cx="3233050" cy="24955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9" name="Google Shape;849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1675" y="2476500"/>
            <a:ext cx="3026000" cy="24110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85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855" name="Google Shape;855;p85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6" name="Google Shape;856;p85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Tipos de modelos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857" name="Google Shape;857;p85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58" name="Google Shape;858;p85"/>
          <p:cNvSpPr txBox="1"/>
          <p:nvPr/>
        </p:nvSpPr>
        <p:spPr>
          <a:xfrm>
            <a:off x="374450" y="1903200"/>
            <a:ext cx="38391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Vantagens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Extremamente simples, podemos fazer este tipo de modelo em um simples excel.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9" name="Google Shape;859;p85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Modelo Descritivo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85"/>
          <p:cNvSpPr txBox="1"/>
          <p:nvPr/>
        </p:nvSpPr>
        <p:spPr>
          <a:xfrm>
            <a:off x="5028725" y="1903200"/>
            <a:ext cx="38391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Desvantagens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Apesar de simples, é um modelo utilizado em todo ciclo de vida do projeto. Se houver dúvidas quanto aos dados, haverá uma checagem nesta etapa e se ela for bem feita responderá perguntas durante todo projeto. Portanto, deve ser feita com muito rigor.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1" name="Google Shape;861;p85"/>
          <p:cNvCxnSpPr/>
          <p:nvPr/>
        </p:nvCxnSpPr>
        <p:spPr>
          <a:xfrm>
            <a:off x="4405900" y="1418525"/>
            <a:ext cx="10800" cy="3699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86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867" name="Google Shape;867;p86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8" name="Google Shape;868;p86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Tipos de modelos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869" name="Google Shape;869;p86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70" name="Google Shape;870;p86"/>
          <p:cNvSpPr txBox="1"/>
          <p:nvPr/>
        </p:nvSpPr>
        <p:spPr>
          <a:xfrm>
            <a:off x="203350" y="1903200"/>
            <a:ext cx="51435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Modelo dedicado a inferir através de uma amostra dos dados obtermos uma conclusão sobre um evento.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objetivo é gerar uma afirmação sobre uma população, se baseando nos dados de uma amostra.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Podemos pensar em descrever um evento com base nos dados analisados, como por exemplo: Casos de fraude que foram identificados e nesta etapa é apresentada a causa deste evento.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1" name="Google Shape;871;p86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Modelo Inferencial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86"/>
          <p:cNvSpPr/>
          <p:nvPr/>
        </p:nvSpPr>
        <p:spPr>
          <a:xfrm>
            <a:off x="5379000" y="2620550"/>
            <a:ext cx="1080000" cy="1101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86"/>
          <p:cNvSpPr/>
          <p:nvPr/>
        </p:nvSpPr>
        <p:spPr>
          <a:xfrm>
            <a:off x="5977825" y="3080350"/>
            <a:ext cx="235200" cy="25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86"/>
          <p:cNvSpPr/>
          <p:nvPr/>
        </p:nvSpPr>
        <p:spPr>
          <a:xfrm>
            <a:off x="7866925" y="3091000"/>
            <a:ext cx="235200" cy="25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86"/>
          <p:cNvSpPr txBox="1"/>
          <p:nvPr/>
        </p:nvSpPr>
        <p:spPr>
          <a:xfrm>
            <a:off x="5507250" y="2281850"/>
            <a:ext cx="95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População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86"/>
          <p:cNvSpPr txBox="1"/>
          <p:nvPr/>
        </p:nvSpPr>
        <p:spPr>
          <a:xfrm>
            <a:off x="7621850" y="2827200"/>
            <a:ext cx="82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Amostra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7" name="Google Shape;877;p86"/>
          <p:cNvCxnSpPr/>
          <p:nvPr/>
        </p:nvCxnSpPr>
        <p:spPr>
          <a:xfrm>
            <a:off x="6213025" y="3208750"/>
            <a:ext cx="16539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8" name="Google Shape;878;p86"/>
          <p:cNvSpPr/>
          <p:nvPr/>
        </p:nvSpPr>
        <p:spPr>
          <a:xfrm>
            <a:off x="6113275" y="3422500"/>
            <a:ext cx="1892725" cy="807600"/>
          </a:xfrm>
          <a:custGeom>
            <a:rect b="b" l="l" r="r" t="t"/>
            <a:pathLst>
              <a:path extrusionOk="0" h="32304" w="75709">
                <a:moveTo>
                  <a:pt x="75709" y="0"/>
                </a:moveTo>
                <a:cubicBezTo>
                  <a:pt x="70303" y="12615"/>
                  <a:pt x="60757" y="25550"/>
                  <a:pt x="47906" y="30369"/>
                </a:cubicBezTo>
                <a:cubicBezTo>
                  <a:pt x="31890" y="36376"/>
                  <a:pt x="7650" y="27275"/>
                  <a:pt x="0" y="1197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86"/>
          <p:cNvSpPr txBox="1"/>
          <p:nvPr/>
        </p:nvSpPr>
        <p:spPr>
          <a:xfrm>
            <a:off x="6669950" y="4305575"/>
            <a:ext cx="95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Inferência Estatística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87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885" name="Google Shape;885;p87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6" name="Google Shape;886;p87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Tipos de modelos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887" name="Google Shape;887;p87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88" name="Google Shape;888;p87"/>
          <p:cNvSpPr txBox="1"/>
          <p:nvPr/>
        </p:nvSpPr>
        <p:spPr>
          <a:xfrm>
            <a:off x="374450" y="1903200"/>
            <a:ext cx="38391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Vantagens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Quando acontece algo importante na empresa, todos querem saber a causa disto. Este modelo é simples de se implantar e usar isso o torna uma excelente ferramenta e com bastante simplicidade.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9" name="Google Shape;889;p87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Modelo Inferencial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87"/>
          <p:cNvSpPr txBox="1"/>
          <p:nvPr/>
        </p:nvSpPr>
        <p:spPr>
          <a:xfrm>
            <a:off x="5028725" y="1903200"/>
            <a:ext cx="38391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Desvantagens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desvantagem deste modelo é a base amostral utilizada, se a amostra de dados não for uma amostra probabilística há uma grande chance de não representar a população e a inferência ser prejudicada.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91" name="Google Shape;891;p87"/>
          <p:cNvCxnSpPr/>
          <p:nvPr/>
        </p:nvCxnSpPr>
        <p:spPr>
          <a:xfrm>
            <a:off x="4405900" y="1418525"/>
            <a:ext cx="10800" cy="3699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88"/>
          <p:cNvGrpSpPr/>
          <p:nvPr/>
        </p:nvGrpSpPr>
        <p:grpSpPr>
          <a:xfrm>
            <a:off x="0" y="-1"/>
            <a:ext cx="9144003" cy="1526700"/>
            <a:chOff x="0" y="49"/>
            <a:chExt cx="9144003" cy="1526700"/>
          </a:xfrm>
        </p:grpSpPr>
        <p:pic>
          <p:nvPicPr>
            <p:cNvPr id="897" name="Google Shape;897;p88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" name="Google Shape;898;p88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Tipos de modelos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899" name="Google Shape;899;p88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00" name="Google Shape;900;p88"/>
          <p:cNvSpPr txBox="1"/>
          <p:nvPr/>
        </p:nvSpPr>
        <p:spPr>
          <a:xfrm>
            <a:off x="246125" y="1389925"/>
            <a:ext cx="85335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modelo preditivo é a previsão de um fato ocorrer, geralmente usamos dados históricos para que o modelo possa aprender o comportamento e poder gerar previsões futuras.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Exemplo: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Foi gerado uma base de dados com dados de clientes fraudadores e não fraudadores. O modelo tem acesso a estes dados para analisar e entender o perfil de ambas as classes, fraudador ou não. Desta forma ele poderá dar uma probabilidade dos clientes serem fraudadores ou não.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88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Modelo Preditivo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4575" y="3554275"/>
            <a:ext cx="431482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oogle Shape;907;p89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908" name="Google Shape;908;p89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9" name="Google Shape;909;p89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Tipos de modelos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910" name="Google Shape;910;p89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11" name="Google Shape;911;p89"/>
          <p:cNvSpPr txBox="1"/>
          <p:nvPr/>
        </p:nvSpPr>
        <p:spPr>
          <a:xfrm>
            <a:off x="374450" y="1903200"/>
            <a:ext cx="38391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Vantagens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Poder prever o futuro e se preparar para ele é algo que todos gostaríamos de ter, modelos preditivos nos permitem isto para alguns casos, saber qual cliente está prestes a sair da empresa pode te dar um tempo para fazer algo e contornar isso.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2" name="Google Shape;912;p89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Modelo Preditivo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89"/>
          <p:cNvSpPr txBox="1"/>
          <p:nvPr/>
        </p:nvSpPr>
        <p:spPr>
          <a:xfrm>
            <a:off x="5028725" y="1903200"/>
            <a:ext cx="38391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Desvantagens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Uma desvantagem que este modelo pode ter é relacionado aos dados de entrada, se treinarmos o modelo com algum tipo de viés,  teremos esse viés representado na saída do modelo.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14" name="Google Shape;914;p89"/>
          <p:cNvCxnSpPr/>
          <p:nvPr/>
        </p:nvCxnSpPr>
        <p:spPr>
          <a:xfrm>
            <a:off x="4405900" y="1418525"/>
            <a:ext cx="10800" cy="3699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90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920" name="Google Shape;920;p90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1" name="Google Shape;921;p90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Tipos de modelos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922" name="Google Shape;922;p90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23" name="Google Shape;923;p90"/>
          <p:cNvSpPr txBox="1"/>
          <p:nvPr/>
        </p:nvSpPr>
        <p:spPr>
          <a:xfrm>
            <a:off x="203350" y="1903200"/>
            <a:ext cx="51435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 modelo prescritivo é um modelo que pode fazer previsões futuras de cenários usando dados históricos, identificação de tendências e comportamentos são uma boa pedida para este tipo de modelo.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Por exemplo: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NBA(Next Best Action) e NBO(Next Best Offer) um modelo que indica qual seria o próximo passo na jornada de um cliente visando manter uma fidelidade mínima de 48 meses. Essa técnica utiliza modelos de otimização, simulação e criação de cenários.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4" name="Google Shape;924;p90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Modelo Prescritivo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91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930" name="Google Shape;930;p91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91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Tipos de modelos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932" name="Google Shape;932;p91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33" name="Google Shape;933;p91"/>
          <p:cNvSpPr txBox="1"/>
          <p:nvPr/>
        </p:nvSpPr>
        <p:spPr>
          <a:xfrm>
            <a:off x="374450" y="1903200"/>
            <a:ext cx="38391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Vantagens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 modelo prescritivo corta a linha da incerteza e da tomada de decisão baseada no feeling. Traz para a mesa cenários desenhados a partir de dados que podem ajudar muito na tomada de decisão.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p91"/>
          <p:cNvSpPr txBox="1"/>
          <p:nvPr/>
        </p:nvSpPr>
        <p:spPr>
          <a:xfrm>
            <a:off x="826275" y="642325"/>
            <a:ext cx="4886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Modelo Prescritivo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91"/>
          <p:cNvSpPr txBox="1"/>
          <p:nvPr/>
        </p:nvSpPr>
        <p:spPr>
          <a:xfrm>
            <a:off x="5028725" y="1903200"/>
            <a:ext cx="38391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Desvantagens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Por ser um modelo que possibilita a criação de cenários e obter respostas sobre o que fazer, é necessário fazer as perguntas corretas para se obter uma resposta que seja válida e aplicável.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36" name="Google Shape;936;p91"/>
          <p:cNvCxnSpPr/>
          <p:nvPr/>
        </p:nvCxnSpPr>
        <p:spPr>
          <a:xfrm>
            <a:off x="4405900" y="1418525"/>
            <a:ext cx="10800" cy="3699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92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Entendendo conceitos de estatística descritiva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/>
        </p:nvSpPr>
        <p:spPr>
          <a:xfrm>
            <a:off x="1075175" y="1167400"/>
            <a:ext cx="633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Mas, o que é Inteligência Artificial?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3"/>
          <p:cNvSpPr txBox="1"/>
          <p:nvPr/>
        </p:nvSpPr>
        <p:spPr>
          <a:xfrm>
            <a:off x="458975" y="1079375"/>
            <a:ext cx="77907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Medidas de tendência central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oogle Shape;953;p94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954" name="Google Shape;954;p94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5" name="Google Shape;955;p94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Medidas de tendência central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956" name="Google Shape;956;p94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57" name="Google Shape;957;p94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Como descrever um conjunto de dados?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94"/>
          <p:cNvSpPr txBox="1"/>
          <p:nvPr/>
        </p:nvSpPr>
        <p:spPr>
          <a:xfrm>
            <a:off x="353050" y="1985700"/>
            <a:ext cx="38391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Geralmente buscamos por medidas de tendência central para descrever como os dados estão distribuídos dentro de um range de dados.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Uma boa distribuição tem a forma de um sino, como apresentado ao lado, neste cenário todas as medidas de tendência central estão localizadas muito próximas umas das outras no centro.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9" name="Google Shape;959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4550" y="2149825"/>
            <a:ext cx="4647050" cy="20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95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965" name="Google Shape;965;p95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6" name="Google Shape;966;p95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Medidas de tendência central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967" name="Google Shape;967;p95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68" name="Google Shape;968;p95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Para que descrever um conjunto de dados?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95"/>
          <p:cNvSpPr txBox="1"/>
          <p:nvPr/>
        </p:nvSpPr>
        <p:spPr>
          <a:xfrm>
            <a:off x="353050" y="1985700"/>
            <a:ext cx="38391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Objetivo básico é o de sintetizar uma série de valores de mesma natureza.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Seja com a intenção de generalizar um conjunto de dados para chegar a um número que represente esta amostra, seja para imputar dados que sejam ausentes em uma amostra.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0" name="Google Shape;970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850" y="319075"/>
            <a:ext cx="177165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8675" y="638175"/>
            <a:ext cx="2508150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96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977" name="Google Shape;977;p96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8" name="Google Shape;978;p96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Medidas de tendência central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979" name="Google Shape;979;p96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80" name="Google Shape;980;p96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Medidas de tendência central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96"/>
          <p:cNvSpPr txBox="1"/>
          <p:nvPr/>
        </p:nvSpPr>
        <p:spPr>
          <a:xfrm>
            <a:off x="353050" y="1770625"/>
            <a:ext cx="3839100" cy="18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Média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média aritmética é definida a partir da soma dos elementos divida pela quantidade de elementos.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Abaixo temos a fórmula a média aritmética.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2" name="Google Shape;982;p96"/>
          <p:cNvSpPr txBox="1"/>
          <p:nvPr/>
        </p:nvSpPr>
        <p:spPr>
          <a:xfrm>
            <a:off x="353050" y="4251475"/>
            <a:ext cx="76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MS = </a:t>
            </a:r>
            <a:endParaRPr b="0" i="0" sz="1900" u="none" cap="none" strike="noStrike">
              <a:solidFill>
                <a:srgbClr val="000000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983" name="Google Shape;983;p96"/>
          <p:cNvSpPr txBox="1"/>
          <p:nvPr/>
        </p:nvSpPr>
        <p:spPr>
          <a:xfrm>
            <a:off x="1243275" y="4033350"/>
            <a:ext cx="319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x¹ + x² + x³ + x</a:t>
            </a:r>
            <a:r>
              <a:rPr b="0" i="0" lang="pt-BR" sz="1900" u="none" cap="none" strike="noStrike">
                <a:solidFill>
                  <a:schemeClr val="dk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n</a:t>
            </a:r>
            <a:endParaRPr b="0" i="0" sz="1900" u="none" cap="none" strike="noStrike">
              <a:solidFill>
                <a:srgbClr val="000000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cxnSp>
        <p:nvCxnSpPr>
          <p:cNvPr id="984" name="Google Shape;984;p96"/>
          <p:cNvCxnSpPr/>
          <p:nvPr/>
        </p:nvCxnSpPr>
        <p:spPr>
          <a:xfrm flipH="1" rot="10800000">
            <a:off x="1120150" y="4479325"/>
            <a:ext cx="20052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5" name="Google Shape;985;p96"/>
          <p:cNvSpPr txBox="1"/>
          <p:nvPr/>
        </p:nvSpPr>
        <p:spPr>
          <a:xfrm>
            <a:off x="1948450" y="4487225"/>
            <a:ext cx="348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n </a:t>
            </a:r>
            <a:endParaRPr b="0" i="0" sz="1900" u="none" cap="none" strike="noStrike">
              <a:solidFill>
                <a:srgbClr val="000000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986" name="Google Shape;986;p96"/>
          <p:cNvSpPr txBox="1"/>
          <p:nvPr/>
        </p:nvSpPr>
        <p:spPr>
          <a:xfrm>
            <a:off x="4662550" y="1770625"/>
            <a:ext cx="4170300" cy="3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Exemplo: 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Abaixo temos a idade de uma sala com 10 alunos, e as respectivas idades abaixo: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25, 22, 23, 27, 21, 26, 25, 25, 24, 25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25+22+23+27+21+26+25+25+24+25 = 243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	10				10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243/10 = 24.3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24.3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Anos é a média da idade da turma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87" name="Google Shape;987;p96"/>
          <p:cNvCxnSpPr/>
          <p:nvPr/>
        </p:nvCxnSpPr>
        <p:spPr>
          <a:xfrm flipH="1" rot="10800000">
            <a:off x="4737450" y="3775475"/>
            <a:ext cx="28230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8" name="Google Shape;988;p96"/>
          <p:cNvCxnSpPr/>
          <p:nvPr/>
        </p:nvCxnSpPr>
        <p:spPr>
          <a:xfrm>
            <a:off x="7795725" y="3779825"/>
            <a:ext cx="5481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97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994" name="Google Shape;994;p97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97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Medidas de tendência central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996" name="Google Shape;996;p97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97" name="Google Shape;997;p97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Medidas de tendência central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97"/>
          <p:cNvSpPr txBox="1"/>
          <p:nvPr/>
        </p:nvSpPr>
        <p:spPr>
          <a:xfrm>
            <a:off x="182025" y="1770625"/>
            <a:ext cx="4245300" cy="3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Média Ponderada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média soma os valores e divide pelo número de elementos, neste caso todos os elementos têm o mesmo peso.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média ponderada é calculada por meio do somatório das multiplicações entre valores e pesos divididos pelo somatório dos pesos.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Exemplo: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Vamos checar a nota média de NPS dos nossos clientes.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9" name="Google Shape;999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8450" y="1091150"/>
            <a:ext cx="175260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2250" y="1086388"/>
            <a:ext cx="407670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98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006" name="Google Shape;1006;p98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7" name="Google Shape;1007;p98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Medidas de tendência central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008" name="Google Shape;1008;p98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09" name="Google Shape;1009;p98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Medidas de tendência central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98"/>
          <p:cNvSpPr txBox="1"/>
          <p:nvPr/>
        </p:nvSpPr>
        <p:spPr>
          <a:xfrm>
            <a:off x="182025" y="1770625"/>
            <a:ext cx="3913800" cy="23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Média Móvel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média móvel é um importante indicador para rastrear tendências, é calculada por período, que pode ser anual, semestral, trimestral, bimestral, mensal, semanal, diária e até mesmo por hora e minutos.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Podemos usar a média aritmética ou exponencial para calcular a média móvel.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p98"/>
          <p:cNvSpPr txBox="1"/>
          <p:nvPr/>
        </p:nvSpPr>
        <p:spPr>
          <a:xfrm>
            <a:off x="4727975" y="2456425"/>
            <a:ext cx="76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MM = </a:t>
            </a:r>
            <a:endParaRPr b="0" i="0" sz="1900" u="none" cap="none" strike="noStrike">
              <a:solidFill>
                <a:srgbClr val="000000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1012" name="Google Shape;1012;p98"/>
          <p:cNvSpPr txBox="1"/>
          <p:nvPr/>
        </p:nvSpPr>
        <p:spPr>
          <a:xfrm>
            <a:off x="5495075" y="2295650"/>
            <a:ext cx="319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x¹ + x² + x³ + x</a:t>
            </a:r>
            <a:r>
              <a:rPr b="0" i="0" lang="pt-BR" sz="1900" u="none" cap="none" strike="noStrike">
                <a:solidFill>
                  <a:schemeClr val="dk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n</a:t>
            </a:r>
            <a:endParaRPr b="0" i="0" sz="1900" u="none" cap="none" strike="noStrike">
              <a:solidFill>
                <a:srgbClr val="000000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cxnSp>
        <p:nvCxnSpPr>
          <p:cNvPr id="1013" name="Google Shape;1013;p98"/>
          <p:cNvCxnSpPr/>
          <p:nvPr/>
        </p:nvCxnSpPr>
        <p:spPr>
          <a:xfrm flipH="1" rot="10800000">
            <a:off x="5628900" y="2772650"/>
            <a:ext cx="20052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4" name="Google Shape;1014;p98"/>
          <p:cNvSpPr txBox="1"/>
          <p:nvPr/>
        </p:nvSpPr>
        <p:spPr>
          <a:xfrm>
            <a:off x="6457200" y="2780550"/>
            <a:ext cx="348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 </a:t>
            </a:r>
            <a:endParaRPr b="0" i="0" sz="1900" u="none" cap="none" strike="noStrike">
              <a:solidFill>
                <a:srgbClr val="000000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1015" name="Google Shape;1015;p98"/>
          <p:cNvSpPr txBox="1"/>
          <p:nvPr/>
        </p:nvSpPr>
        <p:spPr>
          <a:xfrm>
            <a:off x="4193488" y="4522350"/>
            <a:ext cx="96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MME = </a:t>
            </a:r>
            <a:endParaRPr b="0" i="0" sz="1900" u="none" cap="none" strike="noStrike">
              <a:solidFill>
                <a:srgbClr val="000000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1016" name="Google Shape;1016;p98"/>
          <p:cNvSpPr txBox="1"/>
          <p:nvPr/>
        </p:nvSpPr>
        <p:spPr>
          <a:xfrm>
            <a:off x="5024838" y="4560750"/>
            <a:ext cx="38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V1 – MME Anterior) * (2 / (n + 1)) + MME Anterior</a:t>
            </a:r>
            <a:endParaRPr b="0" i="0" sz="1400" u="none" cap="none" strike="noStrike">
              <a:solidFill>
                <a:srgbClr val="000000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1017" name="Google Shape;1017;p98"/>
          <p:cNvSpPr txBox="1"/>
          <p:nvPr/>
        </p:nvSpPr>
        <p:spPr>
          <a:xfrm>
            <a:off x="4314900" y="3352438"/>
            <a:ext cx="46332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média Móvel Exponencial dá maior ênfase para os períodos mais recentes, e é apresentada pela fórmula abaixo: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8" name="Google Shape;1018;p98"/>
          <p:cNvSpPr txBox="1"/>
          <p:nvPr/>
        </p:nvSpPr>
        <p:spPr>
          <a:xfrm>
            <a:off x="4464625" y="1404150"/>
            <a:ext cx="46332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média Móvel Aritmética apesar de simples é muito utilizada principalmente no mercado financeiro e é apresentada pela fórmula abaixo: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Google Shape;1023;p99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024" name="Google Shape;1024;p99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5" name="Google Shape;1025;p99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Medidas de tendência central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026" name="Google Shape;1026;p99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27" name="Google Shape;1027;p99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Medidas de tendência central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99"/>
          <p:cNvSpPr txBox="1"/>
          <p:nvPr/>
        </p:nvSpPr>
        <p:spPr>
          <a:xfrm>
            <a:off x="182025" y="1770625"/>
            <a:ext cx="3913800" cy="23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Média Harmônica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média harmônica é utilizada quando temos valores inversamente proporcionais.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média harmônica é dada pela fórmula abaixo: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9" name="Google Shape;1029;p99"/>
          <p:cNvSpPr txBox="1"/>
          <p:nvPr/>
        </p:nvSpPr>
        <p:spPr>
          <a:xfrm>
            <a:off x="4464625" y="1404150"/>
            <a:ext cx="4633200" cy="3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Exemplo: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Vamos calcular a velocidade média de um veículo que deu duas voltas no autódromo Oval de 2 KM. A primeira volta foi a 100Km/H e a segunda volta a 140 Km/H.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distância é a mesma da volta 1 e volta 2, no entanto a velocidade muda, logo, o tempo muda. Se eu aumento a velocidade se diminui o tempo, logo, estas grandezas são inversamente proporcionais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0" name="Google Shape;1030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575" y="3778025"/>
            <a:ext cx="3178103" cy="7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oogle Shape;1035;p100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036" name="Google Shape;1036;p100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7" name="Google Shape;1037;p100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Medidas de tendência central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038" name="Google Shape;1038;p100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39" name="Google Shape;1039;p100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Medidas de tendência central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00"/>
          <p:cNvSpPr txBox="1"/>
          <p:nvPr/>
        </p:nvSpPr>
        <p:spPr>
          <a:xfrm>
            <a:off x="182025" y="1770625"/>
            <a:ext cx="3913800" cy="23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Mediana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Após ordenar o conjunto de dados do menor para o maior, caso a amostra seja ímpar a mediana será o valor central, dividindo o conjunto de dados em duas partes. Caso seja par, a mediana será a média dos dois valores centrais.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1" name="Google Shape;1041;p100"/>
          <p:cNvSpPr txBox="1"/>
          <p:nvPr/>
        </p:nvSpPr>
        <p:spPr>
          <a:xfrm>
            <a:off x="4464625" y="1404150"/>
            <a:ext cx="4633200" cy="3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Exemplo: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amostra ímpar = [3, 5,6,8,</a:t>
            </a:r>
            <a:r>
              <a:rPr b="1" i="0" lang="pt-BR" sz="14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,11,12,13,16]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amostra par = [3, 5,6,8,</a:t>
            </a:r>
            <a:r>
              <a:rPr b="1" i="0" lang="pt-BR" sz="14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i="0" lang="pt-BR" sz="14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,12,13,16,19] = </a:t>
            </a:r>
            <a:r>
              <a:rPr b="1" i="0" lang="pt-BR" sz="14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b="1" i="0" sz="1400" u="none" cap="none" strike="noStrik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mediana é uma medida mais robusta, logo é menos sensível a outliers que a média.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101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047" name="Google Shape;1047;p101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" name="Google Shape;1048;p101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Medidas de tendência central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049" name="Google Shape;1049;p101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50" name="Google Shape;1050;p101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Medidas de tendência central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101"/>
          <p:cNvSpPr txBox="1"/>
          <p:nvPr/>
        </p:nvSpPr>
        <p:spPr>
          <a:xfrm>
            <a:off x="104250" y="2292250"/>
            <a:ext cx="3913800" cy="23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Moda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Em um conjunto de dados, o valor que aparece com maior frequência é a moda da amostra.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2" name="Google Shape;1052;p101"/>
          <p:cNvSpPr txBox="1"/>
          <p:nvPr/>
        </p:nvSpPr>
        <p:spPr>
          <a:xfrm>
            <a:off x="4464625" y="1404150"/>
            <a:ext cx="24018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Exemplo: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 amostra de dados ao lado temos as idades de uma turma de alunos.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3" name="Google Shape;1053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5513" y="1164925"/>
            <a:ext cx="1876425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5513" y="1174450"/>
            <a:ext cx="1876425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01"/>
          <p:cNvSpPr txBox="1"/>
          <p:nvPr/>
        </p:nvSpPr>
        <p:spPr>
          <a:xfrm>
            <a:off x="4464625" y="3299600"/>
            <a:ext cx="24018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moda será a idade que mais aparece nesta amostra, neste caso temos o 25 que aparece 6 vezes na amostra.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02"/>
          <p:cNvSpPr txBox="1"/>
          <p:nvPr/>
        </p:nvSpPr>
        <p:spPr>
          <a:xfrm>
            <a:off x="458975" y="1079375"/>
            <a:ext cx="77907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Avaliando a distribuição dos dados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/>
        </p:nvSpPr>
        <p:spPr>
          <a:xfrm>
            <a:off x="247050" y="169925"/>
            <a:ext cx="697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que é Inteligência Artificial</a:t>
            </a:r>
            <a:endParaRPr sz="4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681175" y="1212800"/>
            <a:ext cx="8076600" cy="3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 inteligência artificial é um grande campo de estudo que abrange os campos da lógica, probabilidade, matemática, filosofia, percepção, raciocínio, aprendizado, ação, linguística e ainda tudo que se refere a eletrônica.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Podemos definir a inteligência de forma simples, como a capacidade de lidar com novas situações, capacidade de solucionar problemas, de responder questões, etc. Então, o que é inteligência artificial?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“ Inteligência Artificial é o estudo dos sistemas que agem de um modo que a um observador pareceria inteligente.”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409563" y="139030"/>
            <a:ext cx="4576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 é Inteligência </a:t>
            </a:r>
            <a:r>
              <a:rPr b="1" lang="pt-BR" sz="1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Artificial</a:t>
            </a:r>
            <a:endParaRPr b="1" i="0" sz="1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6" name="Google Shape;206;p22"/>
          <p:cNvCxnSpPr/>
          <p:nvPr/>
        </p:nvCxnSpPr>
        <p:spPr>
          <a:xfrm>
            <a:off x="0" y="330600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oogle Shape;1066;p103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067" name="Google Shape;1067;p103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8" name="Google Shape;1068;p103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Avaliando a distribuição dos dados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069" name="Google Shape;1069;p103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70" name="Google Shape;1070;p103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Histograma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103"/>
          <p:cNvSpPr txBox="1"/>
          <p:nvPr/>
        </p:nvSpPr>
        <p:spPr>
          <a:xfrm>
            <a:off x="104250" y="1472925"/>
            <a:ext cx="5051700" cy="30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histograma é uma das ferramentas que usamos para avaliar a distribuição dos nossos dados.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 histograma consiste em um gráfico de barras verticais que apresentam a distribuição de frequência dos dados, onde a base de cada barra é um dado e a altura a quantidade ou frequência com que este valor aparece na amostra de dados.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histograma pode ser usado para resumir um grande conjunto de dados e apresentar de forma mais amigável.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2" name="Google Shape;1072;p103"/>
          <p:cNvSpPr txBox="1"/>
          <p:nvPr/>
        </p:nvSpPr>
        <p:spPr>
          <a:xfrm>
            <a:off x="7958075" y="4777975"/>
            <a:ext cx="10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Imagem feita pelo autor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3" name="Google Shape;1073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5950" y="1472925"/>
            <a:ext cx="3872525" cy="25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oogle Shape;1078;p104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079" name="Google Shape;1079;p104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0" name="Google Shape;1080;p104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Avaliando a distribuição dos dados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081" name="Google Shape;1081;p104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82" name="Google Shape;1082;p104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Distribuição de dados</a:t>
            </a:r>
            <a:endParaRPr b="0" i="0" sz="2400" u="none" cap="none" strike="noStrike">
              <a:solidFill>
                <a:srgbClr val="5119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104"/>
          <p:cNvSpPr txBox="1"/>
          <p:nvPr/>
        </p:nvSpPr>
        <p:spPr>
          <a:xfrm>
            <a:off x="104250" y="1472925"/>
            <a:ext cx="5051700" cy="30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Distribuição Simétrica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Temos os dados distribuídos em forma de sino.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Medidas de tendência central possuem valores iguais.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50% dos valores são maiores que a média e 50% dos valores são menores que a média.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Todas as distribuições normais, tendem a ter a mesma forma.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Em torno de 68% dos valores estão a um desvio padrão da média.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Em torno de 95% dos valores estão relacionados a dois desvios padrão da média.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Em torno de 99,7% dos valores estão relacionados a três desvios padrão da média.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p104"/>
          <p:cNvSpPr txBox="1"/>
          <p:nvPr/>
        </p:nvSpPr>
        <p:spPr>
          <a:xfrm>
            <a:off x="7958075" y="4777975"/>
            <a:ext cx="10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Imagem feita pelo autor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5" name="Google Shape;1085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9025" y="1308311"/>
            <a:ext cx="3476482" cy="252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1000" y="1308299"/>
            <a:ext cx="3872525" cy="25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1000" y="1308300"/>
            <a:ext cx="3872525" cy="25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oogle Shape;1092;p105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093" name="Google Shape;1093;p105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4" name="Google Shape;1094;p105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Avaliando a distribuição dos dados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095" name="Google Shape;1095;p105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96" name="Google Shape;1096;p105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Distribuição de dados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7" name="Google Shape;1097;p105"/>
          <p:cNvSpPr txBox="1"/>
          <p:nvPr/>
        </p:nvSpPr>
        <p:spPr>
          <a:xfrm>
            <a:off x="220250" y="1892400"/>
            <a:ext cx="4287300" cy="28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Distribuição Assimétrica à direita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cauda se estende à direita, essa cauda são os valores que estão mais distantes do centro.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Como podemos ver na imagem ao lado, as medidas de tendência central estão separadas e temos Média -&gt; Moda -&gt; Mediana -&gt; Media.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8" name="Google Shape;1098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0975" y="1734700"/>
            <a:ext cx="3427275" cy="20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105"/>
          <p:cNvSpPr txBox="1"/>
          <p:nvPr/>
        </p:nvSpPr>
        <p:spPr>
          <a:xfrm>
            <a:off x="7958075" y="4777975"/>
            <a:ext cx="108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Lecturio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" name="Google Shape;1104;p106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105" name="Google Shape;1105;p106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6" name="Google Shape;1106;p106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Avaliando a distribuição dos dados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107" name="Google Shape;1107;p106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08" name="Google Shape;1108;p106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Distribuição de dados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9" name="Google Shape;1109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0884" y="1674826"/>
            <a:ext cx="3599050" cy="21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106"/>
          <p:cNvSpPr txBox="1"/>
          <p:nvPr/>
        </p:nvSpPr>
        <p:spPr>
          <a:xfrm>
            <a:off x="104250" y="1813950"/>
            <a:ext cx="4287300" cy="28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Distribuição Assimétrica à esquerda</a:t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cauda se estende à esquerda, essa cauda são os valores que estão mais distantes do centro.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Neste cenário também temos as medidas de tendência central distantes sendo Média -&gt; Mediana -&gt; Moda.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106"/>
          <p:cNvSpPr txBox="1"/>
          <p:nvPr/>
        </p:nvSpPr>
        <p:spPr>
          <a:xfrm>
            <a:off x="7958075" y="4777975"/>
            <a:ext cx="108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Lecturio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07"/>
          <p:cNvSpPr txBox="1"/>
          <p:nvPr/>
        </p:nvSpPr>
        <p:spPr>
          <a:xfrm>
            <a:off x="458975" y="1079375"/>
            <a:ext cx="77907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Avaliando a distribuição dos dados Parte II</a:t>
            </a:r>
            <a:endParaRPr b="1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2" name="Google Shape;1122;p108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123" name="Google Shape;1123;p108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4" name="Google Shape;1124;p108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Avaliando a distribuição dos dados - Parte II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125" name="Google Shape;1125;p108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26" name="Google Shape;1126;p108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Medidas Separatrizes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7" name="Google Shape;1127;p108"/>
          <p:cNvSpPr txBox="1"/>
          <p:nvPr/>
        </p:nvSpPr>
        <p:spPr>
          <a:xfrm>
            <a:off x="104250" y="1813950"/>
            <a:ext cx="4287300" cy="28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medidas separatrizes são uma forma de analisar a dispersão dos dados, chamamos de dispersão o tamanho da distribuição de valores em um conjunto de dados, que pode ser alocado em um intervalo.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Podemos ter o conjunto de dados dividido da seguinte forma: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Quartis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Dividido em 4 partes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Quintis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Dividido em 5 partes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Percentis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Dividido por 100 partes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8" name="Google Shape;1128;p108"/>
          <p:cNvSpPr txBox="1"/>
          <p:nvPr/>
        </p:nvSpPr>
        <p:spPr>
          <a:xfrm>
            <a:off x="7958075" y="4777975"/>
            <a:ext cx="108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Lecturio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9" name="Google Shape;1129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0665" y="878650"/>
            <a:ext cx="3525534" cy="39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" name="Google Shape;1134;p109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135" name="Google Shape;1135;p109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6" name="Google Shape;1136;p109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Avaliando a distribuição dos dados - Parte II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137" name="Google Shape;1137;p109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38" name="Google Shape;1138;p109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Quartis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9" name="Google Shape;1139;p109"/>
          <p:cNvSpPr txBox="1"/>
          <p:nvPr/>
        </p:nvSpPr>
        <p:spPr>
          <a:xfrm>
            <a:off x="104250" y="1813950"/>
            <a:ext cx="4287300" cy="28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Os quartis dividem os dados em 4 partes iguais e podem ser aplicados em qualquer dado contínuo.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Mínimo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Menor valor da amostra de dados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1º Quartil (Q1):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25% dos dados são menores ou iguais a este valor.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2º Quartil (Q2):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Mediana. 50% dos valores são iguais ou menores que este.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3º Quartil (Q3)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75% dos valores são iguais ou menores que este.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Máximo: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Maior valor da amostra de dados.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0" name="Google Shape;1140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100" y="2522963"/>
            <a:ext cx="4193275" cy="13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110"/>
          <p:cNvGrpSpPr/>
          <p:nvPr/>
        </p:nvGrpSpPr>
        <p:grpSpPr>
          <a:xfrm>
            <a:off x="0" y="30899"/>
            <a:ext cx="9144003" cy="1526700"/>
            <a:chOff x="0" y="49"/>
            <a:chExt cx="9144003" cy="1526700"/>
          </a:xfrm>
        </p:grpSpPr>
        <p:pic>
          <p:nvPicPr>
            <p:cNvPr id="1146" name="Google Shape;1146;p110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7" name="Google Shape;1147;p110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Avaliando a distribuição dos dados - Parte II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148" name="Google Shape;1148;p110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49" name="Google Shape;1149;p110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BoxPlot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0" name="Google Shape;1150;p110"/>
          <p:cNvSpPr txBox="1"/>
          <p:nvPr/>
        </p:nvSpPr>
        <p:spPr>
          <a:xfrm>
            <a:off x="104250" y="1813950"/>
            <a:ext cx="4287300" cy="28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Boxplot é um gráfico que usa os quartis para gerar uma visualização mais amistosa dos dados.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 isto facilita a apresentação e interpretação dos quartis e de como estão nossos dados.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Podemos ver ao lado a faixa de valores no eixo X, e o box em azul, representa os quartis.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1" name="Google Shape;1151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3600" y="1309688"/>
            <a:ext cx="32956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6" name="Google Shape;1156;p111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157" name="Google Shape;1157;p111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8" name="Google Shape;1158;p111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Avaliando a distribuição dos dados - Parte II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159" name="Google Shape;1159;p111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60" name="Google Shape;1160;p111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Anatomia do BoxPlot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1" name="Google Shape;1161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4525" y="837887"/>
            <a:ext cx="4527675" cy="346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2" name="Google Shape;1162;p111"/>
          <p:cNvCxnSpPr>
            <a:stCxn id="1163" idx="2"/>
            <a:endCxn id="1164" idx="3"/>
          </p:cNvCxnSpPr>
          <p:nvPr/>
        </p:nvCxnSpPr>
        <p:spPr>
          <a:xfrm rot="10800000">
            <a:off x="1831950" y="2156075"/>
            <a:ext cx="2588400" cy="147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4" name="Google Shape;1164;p111"/>
          <p:cNvSpPr txBox="1"/>
          <p:nvPr/>
        </p:nvSpPr>
        <p:spPr>
          <a:xfrm>
            <a:off x="0" y="1740450"/>
            <a:ext cx="183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Valor mínimo (desconsiderando outliers)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5" name="Google Shape;1165;p111"/>
          <p:cNvCxnSpPr>
            <a:stCxn id="1166" idx="3"/>
          </p:cNvCxnSpPr>
          <p:nvPr/>
        </p:nvCxnSpPr>
        <p:spPr>
          <a:xfrm flipH="1">
            <a:off x="1341242" y="2408450"/>
            <a:ext cx="4090200" cy="93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7" name="Google Shape;1167;p111"/>
          <p:cNvSpPr txBox="1"/>
          <p:nvPr/>
        </p:nvSpPr>
        <p:spPr>
          <a:xfrm>
            <a:off x="188800" y="3364000"/>
            <a:ext cx="11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1º Quartil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8" name="Google Shape;1168;p111"/>
          <p:cNvCxnSpPr>
            <a:stCxn id="1169" idx="3"/>
          </p:cNvCxnSpPr>
          <p:nvPr/>
        </p:nvCxnSpPr>
        <p:spPr>
          <a:xfrm flipH="1">
            <a:off x="1330617" y="2408450"/>
            <a:ext cx="4478100" cy="187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0" name="Google Shape;1170;p111"/>
          <p:cNvSpPr txBox="1"/>
          <p:nvPr/>
        </p:nvSpPr>
        <p:spPr>
          <a:xfrm>
            <a:off x="679200" y="4389800"/>
            <a:ext cx="115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2º Quartil (mediana)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1" name="Google Shape;1171;p111"/>
          <p:cNvCxnSpPr>
            <a:stCxn id="1172" idx="3"/>
          </p:cNvCxnSpPr>
          <p:nvPr/>
        </p:nvCxnSpPr>
        <p:spPr>
          <a:xfrm flipH="1">
            <a:off x="3178367" y="2408450"/>
            <a:ext cx="3168900" cy="209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3" name="Google Shape;1173;p111"/>
          <p:cNvSpPr txBox="1"/>
          <p:nvPr/>
        </p:nvSpPr>
        <p:spPr>
          <a:xfrm>
            <a:off x="2608200" y="4513650"/>
            <a:ext cx="11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3º Quartil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4" name="Google Shape;1174;p111"/>
          <p:cNvCxnSpPr>
            <a:stCxn id="1175" idx="3"/>
            <a:endCxn id="1176" idx="0"/>
          </p:cNvCxnSpPr>
          <p:nvPr/>
        </p:nvCxnSpPr>
        <p:spPr>
          <a:xfrm flipH="1">
            <a:off x="5387067" y="2460025"/>
            <a:ext cx="2198400" cy="183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6" name="Google Shape;1176;p111"/>
          <p:cNvSpPr txBox="1"/>
          <p:nvPr/>
        </p:nvSpPr>
        <p:spPr>
          <a:xfrm>
            <a:off x="4471050" y="4298100"/>
            <a:ext cx="183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Valor máximo (desconsiderando outliers)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11"/>
          <p:cNvSpPr/>
          <p:nvPr/>
        </p:nvSpPr>
        <p:spPr>
          <a:xfrm>
            <a:off x="4420350" y="2156225"/>
            <a:ext cx="303300" cy="295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11"/>
          <p:cNvSpPr/>
          <p:nvPr/>
        </p:nvSpPr>
        <p:spPr>
          <a:xfrm>
            <a:off x="5387025" y="2156225"/>
            <a:ext cx="303300" cy="295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111"/>
          <p:cNvSpPr/>
          <p:nvPr/>
        </p:nvSpPr>
        <p:spPr>
          <a:xfrm>
            <a:off x="5764300" y="2156225"/>
            <a:ext cx="303300" cy="295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11"/>
          <p:cNvSpPr/>
          <p:nvPr/>
        </p:nvSpPr>
        <p:spPr>
          <a:xfrm>
            <a:off x="6302850" y="2156225"/>
            <a:ext cx="303300" cy="295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11"/>
          <p:cNvSpPr/>
          <p:nvPr/>
        </p:nvSpPr>
        <p:spPr>
          <a:xfrm>
            <a:off x="7541050" y="2207800"/>
            <a:ext cx="303300" cy="295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111"/>
          <p:cNvSpPr/>
          <p:nvPr/>
        </p:nvSpPr>
        <p:spPr>
          <a:xfrm rot="-5400000">
            <a:off x="8149900" y="2266200"/>
            <a:ext cx="109200" cy="7203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8" name="Google Shape;1178;p111"/>
          <p:cNvCxnSpPr/>
          <p:nvPr/>
        </p:nvCxnSpPr>
        <p:spPr>
          <a:xfrm flipH="1">
            <a:off x="8188467" y="2680950"/>
            <a:ext cx="22500" cy="169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9" name="Google Shape;1179;p111"/>
          <p:cNvSpPr txBox="1"/>
          <p:nvPr/>
        </p:nvSpPr>
        <p:spPr>
          <a:xfrm>
            <a:off x="7623425" y="4389800"/>
            <a:ext cx="11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Outliers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112"/>
          <p:cNvGrpSpPr/>
          <p:nvPr/>
        </p:nvGrpSpPr>
        <p:grpSpPr>
          <a:xfrm>
            <a:off x="0" y="49"/>
            <a:ext cx="9144003" cy="1526700"/>
            <a:chOff x="0" y="49"/>
            <a:chExt cx="9144003" cy="1526700"/>
          </a:xfrm>
        </p:grpSpPr>
        <p:pic>
          <p:nvPicPr>
            <p:cNvPr id="1185" name="Google Shape;1185;p112"/>
            <p:cNvPicPr preferRelativeResize="0"/>
            <p:nvPr/>
          </p:nvPicPr>
          <p:blipFill rotWithShape="1">
            <a:blip r:embed="rId3">
              <a:alphaModFix/>
            </a:blip>
            <a:srcRect b="0" l="0" r="0" t="18393"/>
            <a:stretch/>
          </p:blipFill>
          <p:spPr>
            <a:xfrm>
              <a:off x="0" y="49"/>
              <a:ext cx="9144003" cy="15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6" name="Google Shape;1186;p112"/>
            <p:cNvSpPr txBox="1"/>
            <p:nvPr/>
          </p:nvSpPr>
          <p:spPr>
            <a:xfrm>
              <a:off x="409563" y="139030"/>
              <a:ext cx="45768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Avaliando a distribuição dos dados - Parte II</a:t>
              </a:r>
              <a:endParaRPr b="1" i="0" sz="1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187" name="Google Shape;1187;p112"/>
            <p:cNvCxnSpPr/>
            <p:nvPr/>
          </p:nvCxnSpPr>
          <p:spPr>
            <a:xfrm>
              <a:off x="0" y="330600"/>
              <a:ext cx="365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88" name="Google Shape;1188;p112"/>
          <p:cNvSpPr txBox="1"/>
          <p:nvPr/>
        </p:nvSpPr>
        <p:spPr>
          <a:xfrm>
            <a:off x="104250" y="769100"/>
            <a:ext cx="463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565"/>
              </a:buClr>
              <a:buSzPts val="3400"/>
              <a:buFont typeface="Montserrat"/>
              <a:buNone/>
            </a:pPr>
            <a:r>
              <a:rPr b="1" i="0" lang="pt-BR" sz="2400" u="none" cap="none" strike="noStrik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Interpretando o BoxPlot</a:t>
            </a:r>
            <a:endParaRPr b="1" i="0" sz="2400" u="none" cap="none" strike="noStrik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9" name="Google Shape;1189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1325" y="1390650"/>
            <a:ext cx="3612850" cy="30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12"/>
          <p:cNvSpPr txBox="1"/>
          <p:nvPr/>
        </p:nvSpPr>
        <p:spPr>
          <a:xfrm>
            <a:off x="104250" y="1526750"/>
            <a:ext cx="49788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Dispersão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A dispersão dos dados pode ser medida pelo intervalo interquartílico (diferença entre Q3 e Q1).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Simetria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Um conjunto de dados com distribuição simétrica, terá a mediana no centro do retângulo, a distância entre Q1 e o valor mínimo e Q3 e valor máximo são coerentes e similares.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Outliers</a:t>
            </a: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A detecção de outliers no boxplot é feita usando intervalo interquartílico: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Limite Inferior: Q1 - 1.5 * (Q3 - Q1)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-"/>
            </a:pPr>
            <a:r>
              <a:rPr b="0" i="0" lang="pt-BR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Limite Superior: Q3 + 1.5 * (Q3 - Q1)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